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6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43D14-4F2E-4597-BBA7-C95B80358D49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00507-0CA9-43DA-862B-3EE256BD86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282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B8CA677-BEC6-42D4-936E-DCED7B367A82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F926C81-2B44-4DE6-B7B7-77F2D88F0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45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A677-BEC6-42D4-936E-DCED7B367A82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6C81-2B44-4DE6-B7B7-77F2D88F0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14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A677-BEC6-42D4-936E-DCED7B367A82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6C81-2B44-4DE6-B7B7-77F2D88F0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824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A677-BEC6-42D4-936E-DCED7B367A82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6C81-2B44-4DE6-B7B7-77F2D88F0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048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A677-BEC6-42D4-936E-DCED7B367A82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6C81-2B44-4DE6-B7B7-77F2D88F0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971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A677-BEC6-42D4-936E-DCED7B367A82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6C81-2B44-4DE6-B7B7-77F2D88F0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173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A677-BEC6-42D4-936E-DCED7B367A82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6C81-2B44-4DE6-B7B7-77F2D88F0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194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B8CA677-BEC6-42D4-936E-DCED7B367A82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6C81-2B44-4DE6-B7B7-77F2D88F0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70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B8CA677-BEC6-42D4-936E-DCED7B367A82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6C81-2B44-4DE6-B7B7-77F2D88F0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8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A677-BEC6-42D4-936E-DCED7B367A82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6C81-2B44-4DE6-B7B7-77F2D88F0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30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A677-BEC6-42D4-936E-DCED7B367A82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6C81-2B44-4DE6-B7B7-77F2D88F0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24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A677-BEC6-42D4-936E-DCED7B367A82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6C81-2B44-4DE6-B7B7-77F2D88F0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84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A677-BEC6-42D4-936E-DCED7B367A82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6C81-2B44-4DE6-B7B7-77F2D88F0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03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A677-BEC6-42D4-936E-DCED7B367A82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6C81-2B44-4DE6-B7B7-77F2D88F0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69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A677-BEC6-42D4-936E-DCED7B367A82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6C81-2B44-4DE6-B7B7-77F2D88F0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19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A677-BEC6-42D4-936E-DCED7B367A82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6C81-2B44-4DE6-B7B7-77F2D88F0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49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A677-BEC6-42D4-936E-DCED7B367A82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6C81-2B44-4DE6-B7B7-77F2D88F0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41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B8CA677-BEC6-42D4-936E-DCED7B367A82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F926C81-2B44-4DE6-B7B7-77F2D88F04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50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269613-8356-4080-AABB-9439D6879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047" y="-236621"/>
            <a:ext cx="8915399" cy="2262781"/>
          </a:xfrm>
        </p:spPr>
        <p:txBody>
          <a:bodyPr/>
          <a:lstStyle/>
          <a:p>
            <a:r>
              <a:rPr lang="fr-FR" dirty="0"/>
              <a:t>Chapitre 11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AB8162-4AF3-4E0D-B495-532498301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2838" y="2865858"/>
            <a:ext cx="8915399" cy="1126283"/>
          </a:xfrm>
        </p:spPr>
        <p:txBody>
          <a:bodyPr>
            <a:noAutofit/>
          </a:bodyPr>
          <a:lstStyle/>
          <a:p>
            <a:r>
              <a:rPr lang="fr-FR" sz="3600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Fonctions, solutions, constituants de la chaine d’INFORMATION</a:t>
            </a:r>
          </a:p>
        </p:txBody>
      </p:sp>
    </p:spTree>
    <p:extLst>
      <p:ext uri="{BB962C8B-B14F-4D97-AF65-F5344CB8AC3E}">
        <p14:creationId xmlns:p14="http://schemas.microsoft.com/office/powerpoint/2010/main" val="3975332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952574" y="1236497"/>
            <a:ext cx="6239534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b="1" u="sng" dirty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3 – Mise en commun de l’investigation : le DAAF</a:t>
            </a:r>
            <a:endParaRPr lang="fr-FR" sz="1600" dirty="0">
              <a:solidFill>
                <a:schemeClr val="bg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88" y="2752484"/>
            <a:ext cx="7961666" cy="227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40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9289" y="1236498"/>
            <a:ext cx="582629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b="1" u="sng" dirty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3 – Mise en commun de l’investigation : la mini - serre</a:t>
            </a:r>
            <a:endParaRPr lang="fr-FR" sz="1600" dirty="0">
              <a:solidFill>
                <a:schemeClr val="bg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76" y="2588740"/>
            <a:ext cx="8326315" cy="262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158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9289" y="1236498"/>
            <a:ext cx="7496834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b="1" u="sng" dirty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3 – Mise en commun de l’investigation : la maquette de portail</a:t>
            </a:r>
            <a:endParaRPr lang="fr-FR" sz="1600" dirty="0">
              <a:solidFill>
                <a:schemeClr val="bg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51" y="2471738"/>
            <a:ext cx="9625725" cy="254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682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9289" y="1236498"/>
            <a:ext cx="5826296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b="1" u="sng" dirty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3 – Mise en commun de l’investigation : la calculatrice</a:t>
            </a:r>
            <a:endParaRPr lang="fr-FR" sz="1600" dirty="0">
              <a:solidFill>
                <a:schemeClr val="bg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48" y="2381249"/>
            <a:ext cx="9261912" cy="276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186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50395" y="1148574"/>
            <a:ext cx="1562672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b="1" u="sng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fr-FR" b="1" u="sng" dirty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4 - Synthèse :</a:t>
            </a:r>
            <a:r>
              <a:rPr lang="fr-FR" dirty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 </a:t>
            </a:r>
            <a:endParaRPr lang="fr-FR" sz="1600" dirty="0">
              <a:solidFill>
                <a:schemeClr val="bg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8169" y="3059724"/>
            <a:ext cx="9398977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latin typeface="Calibri"/>
                <a:ea typeface="Times New Roman"/>
                <a:cs typeface="Times New Roman"/>
              </a:rPr>
              <a:t>Pour fonctionner, un système automatique doit pouvoir </a:t>
            </a:r>
            <a:r>
              <a:rPr lang="fr-FR" dirty="0">
                <a:highlight>
                  <a:srgbClr val="FFFF00"/>
                </a:highlight>
                <a:latin typeface="Calibri"/>
                <a:ea typeface="Times New Roman"/>
                <a:cs typeface="Times New Roman"/>
              </a:rPr>
              <a:t>acquérir</a:t>
            </a:r>
            <a:r>
              <a:rPr lang="fr-FR" dirty="0">
                <a:latin typeface="Calibri"/>
                <a:ea typeface="Times New Roman"/>
                <a:cs typeface="Times New Roman"/>
              </a:rPr>
              <a:t> des informations en provenance de l’utilisateur, mais aussi du système lui-même ou de son environnement. Il doit pouvoir également </a:t>
            </a:r>
            <a:r>
              <a:rPr lang="fr-FR" dirty="0">
                <a:highlight>
                  <a:srgbClr val="FFFF00"/>
                </a:highlight>
                <a:latin typeface="Calibri"/>
                <a:ea typeface="Times New Roman"/>
                <a:cs typeface="Times New Roman"/>
              </a:rPr>
              <a:t>traiter</a:t>
            </a:r>
            <a:r>
              <a:rPr lang="fr-FR" dirty="0">
                <a:latin typeface="Calibri"/>
                <a:ea typeface="Times New Roman"/>
                <a:cs typeface="Times New Roman"/>
              </a:rPr>
              <a:t> ces informations pour </a:t>
            </a:r>
            <a:r>
              <a:rPr lang="fr-FR" dirty="0">
                <a:highlight>
                  <a:srgbClr val="FFFF00"/>
                </a:highlight>
                <a:latin typeface="Calibri"/>
                <a:ea typeface="Times New Roman"/>
                <a:cs typeface="Times New Roman"/>
              </a:rPr>
              <a:t>transmettre</a:t>
            </a:r>
            <a:r>
              <a:rPr lang="fr-FR" dirty="0">
                <a:latin typeface="Calibri"/>
                <a:ea typeface="Times New Roman"/>
                <a:cs typeface="Times New Roman"/>
              </a:rPr>
              <a:t> des ordres à la chaîne d’énergie et/ou une information à un autre composant et il doit parfois </a:t>
            </a:r>
            <a:r>
              <a:rPr lang="fr-FR" dirty="0">
                <a:highlight>
                  <a:srgbClr val="FFFF00"/>
                </a:highlight>
                <a:latin typeface="Calibri"/>
                <a:ea typeface="Times New Roman"/>
                <a:cs typeface="Times New Roman"/>
              </a:rPr>
              <a:t>communiquer</a:t>
            </a:r>
            <a:r>
              <a:rPr lang="fr-FR" dirty="0">
                <a:latin typeface="Calibri"/>
                <a:ea typeface="Times New Roman"/>
                <a:cs typeface="Times New Roman"/>
              </a:rPr>
              <a:t> avec l’utilisateur. Ces différentes fonctions composent la </a:t>
            </a:r>
            <a:r>
              <a:rPr lang="fr-FR" dirty="0">
                <a:highlight>
                  <a:srgbClr val="FFFF00"/>
                </a:highlight>
                <a:latin typeface="Calibri"/>
                <a:ea typeface="Times New Roman"/>
                <a:cs typeface="Times New Roman"/>
              </a:rPr>
              <a:t>chaîne d’information</a:t>
            </a:r>
            <a:r>
              <a:rPr lang="fr-FR" dirty="0">
                <a:latin typeface="Calibri"/>
                <a:ea typeface="Times New Roman"/>
                <a:cs typeface="Times New Roman"/>
              </a:rPr>
              <a:t>.</a:t>
            </a:r>
            <a:endParaRPr lang="fr-FR" sz="16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6605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1191" y="1192536"/>
            <a:ext cx="5316648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b="1" u="sng" dirty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Représentation de la Chaîne d’information  d’un OST </a:t>
            </a:r>
            <a:r>
              <a:rPr lang="fr-FR" b="1" u="sng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:</a:t>
            </a:r>
            <a:endParaRPr lang="fr-FR" sz="16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84" y="2602522"/>
            <a:ext cx="10188601" cy="253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74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8891" y="2218197"/>
            <a:ext cx="1075299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latin typeface="Calibri"/>
                <a:ea typeface="Times New Roman"/>
                <a:cs typeface="Times New Roman"/>
              </a:rPr>
              <a:t>Comme nous l’avons vu lors de ces 2 derniers chapitres, un OST a besoin, pour fonctionner correctement, d’une chaîne d’information et d’une chaîne d’énergie. Ces 2 chaînes inter - agissent entre-elles.</a:t>
            </a:r>
            <a:r>
              <a:rPr lang="fr-FR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endParaRPr lang="fr-FR" sz="16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763" y="2845724"/>
            <a:ext cx="7816360" cy="388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8245" y="1157367"/>
            <a:ext cx="5316648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b="1" u="sng" dirty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Représentation de la Chaîne d’information  d’un OST :</a:t>
            </a:r>
            <a:endParaRPr lang="fr-FR" sz="1600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730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236741-023B-4DFA-9C95-01F1B8BD9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83" y="942708"/>
            <a:ext cx="10393159" cy="850923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/>
              <a:t>Séance 1 :</a:t>
            </a:r>
            <a:r>
              <a:rPr lang="fr-FR" dirty="0"/>
              <a:t> Fonctions des constituants de la chaîne d’information.</a:t>
            </a:r>
            <a:br>
              <a:rPr lang="fr-FR" b="1" u="sng" dirty="0">
                <a:solidFill>
                  <a:srgbClr val="FF0000"/>
                </a:solidFill>
              </a:rPr>
            </a:br>
            <a:endParaRPr lang="fr-FR" dirty="0"/>
          </a:p>
        </p:txBody>
      </p:sp>
      <p:pic>
        <p:nvPicPr>
          <p:cNvPr id="4" name="Image 3" descr="Chauffage soufflant classique 2000W pas cher | Welcome Office">
            <a:extLst>
              <a:ext uri="{FF2B5EF4-FFF2-40B4-BE49-F238E27FC236}">
                <a16:creationId xmlns:a16="http://schemas.microsoft.com/office/drawing/2014/main" id="{B6177A22-FBA5-4E8F-BF72-189621ED989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748" y="2828192"/>
            <a:ext cx="2258698" cy="24686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527538" y="2828192"/>
            <a:ext cx="90912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/>
              <a:t>Nous avons vu lors du chapitre précédent comment fonctionnent certains OST. Nous allons maintenant nous demander comment ces fonctionnements sont déclenchés et comment ces OST communiquent avec l’utilisateur.</a:t>
            </a:r>
          </a:p>
          <a:p>
            <a:endParaRPr lang="fr-FR" u="sng" dirty="0"/>
          </a:p>
          <a:p>
            <a:r>
              <a:rPr lang="fr-FR" u="sng" dirty="0"/>
              <a:t>Exemple du chauffage soufflant :</a:t>
            </a:r>
            <a:endParaRPr lang="fr-FR" dirty="0"/>
          </a:p>
          <a:p>
            <a:r>
              <a:rPr lang="fr-FR" dirty="0"/>
              <a:t>- Quel est l’événement déclenchant ? Que se passe-t-il ? </a:t>
            </a:r>
          </a:p>
          <a:p>
            <a:r>
              <a:rPr lang="fr-FR" dirty="0"/>
              <a:t>- Quel constituant détecte cette température ?</a:t>
            </a:r>
          </a:p>
          <a:p>
            <a:r>
              <a:rPr lang="fr-FR" dirty="0"/>
              <a:t>- Quel constituant déclenche alors le fonctionnement ?</a:t>
            </a:r>
          </a:p>
          <a:p>
            <a:r>
              <a:rPr lang="fr-FR" dirty="0"/>
              <a:t>- Comment le chauffage soufflant communique-t-il avec l’utilisateur ?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072753" y="1503484"/>
            <a:ext cx="3639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bg1"/>
                </a:solidFill>
              </a:rPr>
              <a:t>1 – Questionnement </a:t>
            </a:r>
            <a:r>
              <a:rPr lang="fr-FR" b="1" u="sng" dirty="0">
                <a:solidFill>
                  <a:srgbClr val="FF0000"/>
                </a:solidFill>
              </a:rPr>
              <a:t>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7707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/>
          <p:cNvSpPr txBox="1"/>
          <p:nvPr/>
        </p:nvSpPr>
        <p:spPr>
          <a:xfrm>
            <a:off x="890954" y="922506"/>
            <a:ext cx="10648950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000" b="1" u="sng" dirty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2 – Investigation </a:t>
            </a:r>
            <a:r>
              <a:rPr lang="fr-FR" sz="2000" b="1" u="sng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:</a:t>
            </a:r>
            <a:endParaRPr lang="fr-FR" sz="2000" dirty="0">
              <a:latin typeface="Calibri"/>
              <a:ea typeface="Times New Roman"/>
              <a:cs typeface="Times New Roman"/>
            </a:endParaRPr>
          </a:p>
          <a:p>
            <a:pPr algn="ctr"/>
            <a:endParaRPr lang="fr-FR" sz="2000" dirty="0"/>
          </a:p>
        </p:txBody>
      </p:sp>
      <p:graphicFrame>
        <p:nvGraphicFramePr>
          <p:cNvPr id="35" name="Tableau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953658"/>
              </p:ext>
            </p:extLst>
          </p:nvPr>
        </p:nvGraphicFramePr>
        <p:xfrm>
          <a:off x="1091712" y="2473567"/>
          <a:ext cx="9525000" cy="1834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5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0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8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2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OST</a:t>
                      </a:r>
                      <a:endParaRPr lang="fr-F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Quel est l’événement déclenchant ? </a:t>
                      </a:r>
                      <a:endParaRPr lang="fr-F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Solution technique utilisée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Mini-serre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Maquette de portail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DAAF</a:t>
                      </a:r>
                      <a:endParaRPr lang="fr-F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Tableau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440084"/>
              </p:ext>
            </p:extLst>
          </p:nvPr>
        </p:nvGraphicFramePr>
        <p:xfrm>
          <a:off x="1087126" y="4438651"/>
          <a:ext cx="9551565" cy="18918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1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6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3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OST</a:t>
                      </a:r>
                      <a:endParaRPr lang="fr-F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Comment l’OST communique-t-il avec l’utilisateur ?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Solution technique utilisée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Mini-serre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Maquette de portail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DAAF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72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u="sng" dirty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3 – Mise en commun </a:t>
            </a:r>
            <a:r>
              <a:rPr lang="fr-FR" sz="2000" b="1" u="sng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:</a:t>
            </a:r>
            <a:br>
              <a:rPr lang="fr-FR" dirty="0">
                <a:latin typeface="Calibri"/>
                <a:ea typeface="Times New Roman"/>
                <a:cs typeface="Times New Roman"/>
              </a:rPr>
            </a:b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163496"/>
              </p:ext>
            </p:extLst>
          </p:nvPr>
        </p:nvGraphicFramePr>
        <p:xfrm>
          <a:off x="1441938" y="2460992"/>
          <a:ext cx="9108831" cy="1828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6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9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2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3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OST</a:t>
                      </a:r>
                      <a:endParaRPr lang="fr-F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Quel est l’événement déclenchant ? 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Solution technique utilisée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Mini-serre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Un taux d’humidité trop faible est détecté,  une température trop élevée est détectée.</a:t>
                      </a:r>
                      <a:endParaRPr lang="fr-F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Capteur d’humidité</a:t>
                      </a:r>
                      <a:endParaRPr lang="fr-FR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Capteur de température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Maquette de portail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Le conducteur passe son badge.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Capteur RFID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DAAF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La fumée est détectée. 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Cellule photo-électrique</a:t>
                      </a:r>
                      <a:endParaRPr lang="fr-F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32725"/>
              </p:ext>
            </p:extLst>
          </p:nvPr>
        </p:nvGraphicFramePr>
        <p:xfrm>
          <a:off x="1450733" y="4500157"/>
          <a:ext cx="9091243" cy="2048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2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OST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Comment l’OST communique-t-il avec l’utilisateur ?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Solution technique utilisée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Mini-serre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Un affichage indique la température.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Afficheur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Maquette de portail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Un clignotant indique que le portail va être ou est en mouvement.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DEL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DAAF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Un voyant lumineux clignote pendant la phase de test de fonctionnement.</a:t>
                      </a:r>
                      <a:endParaRPr lang="fr-FR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Le DAAF sonne en cas de détection de fumée et émet un bip audible toutes les minutes lorsque la pile doit être remplacée.</a:t>
                      </a:r>
                      <a:endParaRPr lang="fr-F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DEL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Buzzer</a:t>
                      </a:r>
                      <a:endParaRPr lang="fr-F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91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74784" y="2250830"/>
            <a:ext cx="11374511" cy="4769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latin typeface="Calibri"/>
                <a:ea typeface="Times New Roman"/>
                <a:cs typeface="Calibri"/>
              </a:rPr>
              <a:t>Un système automatisé a besoin pour pouvoir réaliser sa fonction d’usage (fonction attendue) d’une </a:t>
            </a:r>
            <a:r>
              <a:rPr lang="fr-FR" dirty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chaîne d’information </a:t>
            </a:r>
            <a:r>
              <a:rPr lang="fr-FR" dirty="0">
                <a:latin typeface="Calibri"/>
                <a:ea typeface="Times New Roman"/>
                <a:cs typeface="Calibri"/>
              </a:rPr>
              <a:t>et d’une</a:t>
            </a:r>
            <a:r>
              <a:rPr lang="fr-FR" dirty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 chaîne d’énergie.</a:t>
            </a:r>
            <a:endParaRPr lang="fr-FR" sz="16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latin typeface="Calibri"/>
                <a:ea typeface="Times New Roman"/>
                <a:cs typeface="Calibri"/>
              </a:rPr>
              <a:t>Pour assurer cette fonction, le système acquiert des informations : rôle des </a:t>
            </a:r>
            <a:r>
              <a:rPr lang="fr-FR" dirty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capteurs</a:t>
            </a:r>
            <a:r>
              <a:rPr lang="fr-FR" dirty="0">
                <a:latin typeface="Calibri"/>
                <a:ea typeface="Times New Roman"/>
                <a:cs typeface="Calibri"/>
              </a:rPr>
              <a:t>, des </a:t>
            </a:r>
            <a:r>
              <a:rPr lang="fr-FR" dirty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codeurs </a:t>
            </a:r>
            <a:r>
              <a:rPr lang="fr-FR" dirty="0">
                <a:latin typeface="Calibri"/>
                <a:ea typeface="Times New Roman"/>
                <a:cs typeface="Calibri"/>
              </a:rPr>
              <a:t>et des </a:t>
            </a:r>
            <a:r>
              <a:rPr lang="fr-FR" dirty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détecteurs</a:t>
            </a:r>
            <a:r>
              <a:rPr lang="fr-FR" dirty="0">
                <a:latin typeface="Calibri"/>
                <a:ea typeface="Times New Roman"/>
                <a:cs typeface="Calibri"/>
              </a:rPr>
              <a:t> et il transforme l’énergie qu’il reçoit en action(s) attendue(s) par l’utilisateur : rôle des </a:t>
            </a:r>
            <a:r>
              <a:rPr lang="fr-FR" dirty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actionneurs</a:t>
            </a:r>
            <a:r>
              <a:rPr lang="fr-FR" dirty="0">
                <a:latin typeface="Calibri"/>
                <a:ea typeface="Times New Roman"/>
                <a:cs typeface="Calibri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b="1" u="sng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Mots-clés :</a:t>
            </a:r>
            <a:endParaRPr lang="fr-FR" sz="1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latin typeface="Calibri"/>
                <a:ea typeface="Times New Roman"/>
                <a:cs typeface="Times New Roman"/>
              </a:rPr>
              <a:t>- </a:t>
            </a:r>
            <a:r>
              <a:rPr lang="fr-FR" sz="1600" dirty="0">
                <a:highlight>
                  <a:srgbClr val="FFFF00"/>
                </a:highlight>
                <a:latin typeface="Calibri"/>
                <a:ea typeface="Times New Roman"/>
                <a:cs typeface="Times New Roman"/>
              </a:rPr>
              <a:t>Capteur</a:t>
            </a:r>
            <a:r>
              <a:rPr lang="fr-FR" sz="1600" dirty="0">
                <a:latin typeface="Calibri"/>
                <a:ea typeface="Times New Roman"/>
                <a:cs typeface="Times New Roman"/>
              </a:rPr>
              <a:t> : mesure une grandeur physique et délivre un signal électrique qui lui est proportionnel. </a:t>
            </a:r>
            <a:endParaRPr lang="fr-FR" sz="1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latin typeface="Calibri"/>
                <a:ea typeface="Times New Roman"/>
                <a:cs typeface="Times New Roman"/>
              </a:rPr>
              <a:t>Exemples : capteur de température, de luminosité, d’humidité…</a:t>
            </a:r>
            <a:endParaRPr lang="fr-FR" sz="1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latin typeface="Calibri"/>
                <a:ea typeface="Times New Roman"/>
                <a:cs typeface="Times New Roman"/>
              </a:rPr>
              <a:t>- </a:t>
            </a:r>
            <a:r>
              <a:rPr lang="fr-FR" sz="1600" dirty="0">
                <a:highlight>
                  <a:srgbClr val="FFFF00"/>
                </a:highlight>
                <a:latin typeface="Calibri"/>
                <a:ea typeface="Times New Roman"/>
                <a:cs typeface="Times New Roman"/>
              </a:rPr>
              <a:t>Codeur</a:t>
            </a:r>
            <a:r>
              <a:rPr lang="fr-FR" sz="1600" dirty="0">
                <a:latin typeface="Calibri"/>
                <a:ea typeface="Times New Roman"/>
                <a:cs typeface="Times New Roman"/>
              </a:rPr>
              <a:t> : fournit un signal numérique codé sur plusieurs bits.</a:t>
            </a:r>
            <a:endParaRPr lang="fr-FR" sz="1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latin typeface="Calibri"/>
                <a:ea typeface="Times New Roman"/>
                <a:cs typeface="Times New Roman"/>
              </a:rPr>
              <a:t>Exemples : touches des lettres d’un clavier, variateur de lumière…</a:t>
            </a:r>
            <a:endParaRPr lang="fr-FR" sz="1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latin typeface="Calibri"/>
                <a:ea typeface="Times New Roman"/>
                <a:cs typeface="Times New Roman"/>
              </a:rPr>
              <a:t>- </a:t>
            </a:r>
            <a:r>
              <a:rPr lang="fr-FR" sz="1600" dirty="0">
                <a:highlight>
                  <a:srgbClr val="FFFF00"/>
                </a:highlight>
                <a:latin typeface="Calibri"/>
                <a:ea typeface="Times New Roman"/>
                <a:cs typeface="Times New Roman"/>
              </a:rPr>
              <a:t>Détecteur</a:t>
            </a:r>
            <a:r>
              <a:rPr lang="fr-FR" sz="1600" dirty="0">
                <a:latin typeface="Calibri"/>
                <a:ea typeface="Times New Roman"/>
                <a:cs typeface="Times New Roman"/>
              </a:rPr>
              <a:t> : indique si une grandeur physique est présente ou non, en fournissant une grandeur numérique codée sur un seul bit. </a:t>
            </a:r>
            <a:endParaRPr lang="fr-FR" sz="1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latin typeface="Calibri"/>
                <a:ea typeface="Times New Roman"/>
                <a:cs typeface="Times New Roman"/>
              </a:rPr>
              <a:t>Exemples : interrupteur marche/arrêt, détecteur de mouvement, capteur RFID, cellule photo-électrique…</a:t>
            </a:r>
            <a:endParaRPr lang="fr-FR" sz="14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fr-FR" sz="16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u="sng" dirty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4 – Synthèse :</a:t>
            </a:r>
            <a:br>
              <a:rPr lang="fr-FR" sz="3200" dirty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15506AE-73B0-018A-F864-69AB9A4C4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13" y="6083300"/>
            <a:ext cx="807085" cy="774700"/>
          </a:xfrm>
          <a:prstGeom prst="rect">
            <a:avLst/>
          </a:prstGeom>
        </p:spPr>
      </p:pic>
      <p:pic>
        <p:nvPicPr>
          <p:cNvPr id="3" name="Image 2" descr="Une image contenant Composant électronique, Composant de circuit, Composant de circuit passif, Ingénierie électronique&#10;&#10;Description générée automatiquement">
            <a:extLst>
              <a:ext uri="{FF2B5EF4-FFF2-40B4-BE49-F238E27FC236}">
                <a16:creationId xmlns:a16="http://schemas.microsoft.com/office/drawing/2014/main" id="{034EAB0B-EFBD-40FB-1CF2-E17661B7D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634" y="6063751"/>
            <a:ext cx="1018540" cy="768985"/>
          </a:xfrm>
          <a:prstGeom prst="rect">
            <a:avLst/>
          </a:prstGeom>
        </p:spPr>
      </p:pic>
      <p:pic>
        <p:nvPicPr>
          <p:cNvPr id="4" name="Image 3" descr="Une image contenant bleu, Bleu électrique&#10;&#10;Description générée automatiquement">
            <a:extLst>
              <a:ext uri="{FF2B5EF4-FFF2-40B4-BE49-F238E27FC236}">
                <a16:creationId xmlns:a16="http://schemas.microsoft.com/office/drawing/2014/main" id="{4D2E4FD0-4FDA-7A0B-2482-FD328069A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01" y="4066056"/>
            <a:ext cx="939165" cy="720090"/>
          </a:xfrm>
          <a:prstGeom prst="rect">
            <a:avLst/>
          </a:prstGeom>
        </p:spPr>
      </p:pic>
      <p:pic>
        <p:nvPicPr>
          <p:cNvPr id="5" name="Image 4" descr="Une image contenant Composant électronique, Composant de circuit, Composant de circuit passif, Ingénierie électronique&#10;&#10;Description générée automatiquement">
            <a:extLst>
              <a:ext uri="{FF2B5EF4-FFF2-40B4-BE49-F238E27FC236}">
                <a16:creationId xmlns:a16="http://schemas.microsoft.com/office/drawing/2014/main" id="{E5701A12-1D7E-33B7-A4C8-A89026583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13" y="4151524"/>
            <a:ext cx="79121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4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4F020-D084-4A53-A1EF-7EC8A6A53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13" y="351394"/>
            <a:ext cx="8911687" cy="1280890"/>
          </a:xfrm>
        </p:spPr>
        <p:txBody>
          <a:bodyPr/>
          <a:lstStyle/>
          <a:p>
            <a:r>
              <a:rPr lang="fr-FR" sz="2000" b="1" u="sng" dirty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4 – Synthèse (suite) :</a:t>
            </a:r>
            <a:endParaRPr lang="fr-FR" sz="2000" u="sng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9986" y="3497792"/>
            <a:ext cx="11332028" cy="2113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fr-FR" dirty="0">
                <a:latin typeface="Calibri"/>
                <a:ea typeface="Times New Roman"/>
                <a:cs typeface="Times New Roman"/>
              </a:rPr>
              <a:t>- </a:t>
            </a:r>
            <a:r>
              <a:rPr lang="fr-FR" dirty="0">
                <a:highlight>
                  <a:srgbClr val="FFFF00"/>
                </a:highlight>
                <a:latin typeface="Calibri"/>
                <a:ea typeface="Times New Roman"/>
                <a:cs typeface="Times New Roman"/>
              </a:rPr>
              <a:t>Interface homme-machine (IHM) :</a:t>
            </a:r>
            <a:r>
              <a:rPr lang="fr-FR" dirty="0">
                <a:latin typeface="Calibri"/>
                <a:ea typeface="Times New Roman"/>
                <a:cs typeface="Times New Roman"/>
              </a:rPr>
              <a:t> Une interface homme-machine (IHM) </a:t>
            </a:r>
            <a:r>
              <a:rPr lang="fr-FR" sz="18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est un dispositif interactif qui permet à un utilisateur d’établir une communication avec une machine, un logiciel informatique ou un système.</a:t>
            </a:r>
            <a:r>
              <a:rPr lang="fr-FR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fr-FR" dirty="0">
                <a:latin typeface="Calibri"/>
                <a:ea typeface="Times New Roman"/>
                <a:cs typeface="Times New Roman"/>
              </a:rPr>
              <a:t>L’IHM renvoie des informations de façon visuelle à l’utilisateur pour qu’il supervise par exemple le bon déroulement d’une tâche. Elle peut également permettre d’envoyer des informations à l’unité de traitement pour déclencher une action précise.</a:t>
            </a:r>
            <a:endParaRPr lang="fr-FR" sz="16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latin typeface="Calibri"/>
                <a:ea typeface="Times New Roman"/>
                <a:cs typeface="Times New Roman"/>
              </a:rPr>
              <a:t>Exemples d’IHM : panneau de commande, tableau de bord, DEL, </a:t>
            </a:r>
            <a:r>
              <a:rPr lang="fr-FR" dirty="0" err="1">
                <a:latin typeface="Calibri"/>
                <a:ea typeface="Times New Roman"/>
                <a:cs typeface="Times New Roman"/>
              </a:rPr>
              <a:t>Buzzer</a:t>
            </a:r>
            <a:r>
              <a:rPr lang="fr-FR" dirty="0">
                <a:latin typeface="Calibri"/>
                <a:ea typeface="Times New Roman"/>
                <a:cs typeface="Times New Roman"/>
              </a:rPr>
              <a:t>…</a:t>
            </a:r>
            <a:endParaRPr lang="fr-FR" sz="16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D78FD9-A358-0331-F1F5-F35E730B9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43" y="25309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9" name="Image 1" descr="Une image contenant Appareils électroniques, Composant d’ordinateur, Ingénierie électronique, Composant électronique&#10;&#10;Description générée automatiquement">
            <a:extLst>
              <a:ext uri="{FF2B5EF4-FFF2-40B4-BE49-F238E27FC236}">
                <a16:creationId xmlns:a16="http://schemas.microsoft.com/office/drawing/2014/main" id="{0FF75EEB-EFF3-33B2-F29E-8D5D32B04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547" y="1986643"/>
            <a:ext cx="1466850" cy="136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A30EBE-8B40-CBC0-6023-CC7EF6B5B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43" y="2314519"/>
            <a:ext cx="97070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Microcontrôleur :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 un circuit intégré compact qui possède un microprocesseur, une mémoire interne et des connections vers des périphériques d’entrée et de sortie.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Exemples de cartes avec microcontrôleur : carte Arduino Uno (5), carte Microbit,… </a:t>
            </a:r>
          </a:p>
        </p:txBody>
      </p:sp>
      <p:pic>
        <p:nvPicPr>
          <p:cNvPr id="6" name="Image 5" descr="Une image contenant distributeur de billets, intérieur, DAB&#10;&#10;Description générée automatiquement">
            <a:extLst>
              <a:ext uri="{FF2B5EF4-FFF2-40B4-BE49-F238E27FC236}">
                <a16:creationId xmlns:a16="http://schemas.microsoft.com/office/drawing/2014/main" id="{9DFD56D7-A5C2-C92D-E336-78AF4406E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979" y="4858363"/>
            <a:ext cx="1616738" cy="1387931"/>
          </a:xfrm>
          <a:prstGeom prst="rect">
            <a:avLst/>
          </a:prstGeom>
        </p:spPr>
      </p:pic>
      <p:pic>
        <p:nvPicPr>
          <p:cNvPr id="7" name="Image 6" descr="Une image contenant Instruments de vol, cockpit, transport, Pilote&#10;&#10;Description générée automatiquement">
            <a:extLst>
              <a:ext uri="{FF2B5EF4-FFF2-40B4-BE49-F238E27FC236}">
                <a16:creationId xmlns:a16="http://schemas.microsoft.com/office/drawing/2014/main" id="{3E3B35E3-8A46-1820-780B-6A2EB5822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325" y="4858363"/>
            <a:ext cx="2436689" cy="136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49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F2E071-78BA-40DE-A1AE-C543F2A6E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45" y="519812"/>
            <a:ext cx="8761413" cy="1680995"/>
          </a:xfrm>
        </p:spPr>
        <p:txBody>
          <a:bodyPr/>
          <a:lstStyle/>
          <a:p>
            <a:br>
              <a:rPr kumimoji="0" lang="fr-FR" altLang="fr-FR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fr-FR" dirty="0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0FE1A1E2-9AE2-43F3-89D0-E43A50ABE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2925" y="40417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8CE44838-1360-421F-A5B1-52AE834DE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2925" y="4498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rgbClr val="2023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fr-FR" alt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FFBDDD5D-ED3A-4F32-B1B9-68BB52BF5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2925" y="4498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F0E9EE6A-7B75-48B2-AF51-32695DB79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2925" y="4498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77153" y="484093"/>
            <a:ext cx="10372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>
                <a:solidFill>
                  <a:schemeClr val="bg1"/>
                </a:solidFill>
              </a:rPr>
              <a:t>Séance 2 : </a:t>
            </a:r>
            <a:r>
              <a:rPr lang="fr-FR" sz="3200" dirty="0">
                <a:solidFill>
                  <a:schemeClr val="bg1"/>
                </a:solidFill>
              </a:rPr>
              <a:t>Constituants de la chaîne d’information</a:t>
            </a:r>
            <a:endParaRPr lang="fr-FR" sz="3200" u="sng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18882" y="1229617"/>
            <a:ext cx="10775576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000" b="1" u="sng" dirty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1 – Représentation de la chaîne d’information : exemple du chauffage soufflant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09600" y="2309301"/>
            <a:ext cx="10919012" cy="2260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fr-FR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latin typeface="Calibri"/>
                <a:ea typeface="Times New Roman"/>
                <a:cs typeface="Times New Roman"/>
              </a:rPr>
              <a:t>Comme nous l’avons vu au chapitre précédent, pour fonctionner un système automatique a besoin d’informations qu’il va devoir analyser afin de déclencher ou non son fonctionnement.  En plus de la chaîne d’énergie, il a donc besoin d’une chaîne d’information.</a:t>
            </a:r>
            <a:endParaRPr lang="fr-FR" sz="16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latin typeface="Calibri"/>
                <a:ea typeface="Times New Roman"/>
                <a:cs typeface="Times New Roman"/>
              </a:rPr>
              <a:t>A l’aide de la représentation fonctionnelle du chauffage soufflant réalisée au chapitre précédent, nous allons compléter cette chaîne d’information.</a:t>
            </a:r>
            <a:endParaRPr lang="fr-FR" sz="16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6318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8A9A3FE-F1CE-4923-9635-10415C492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02" y="451770"/>
            <a:ext cx="11148595" cy="1216609"/>
          </a:xfrm>
        </p:spPr>
        <p:txBody>
          <a:bodyPr>
            <a:normAutofit/>
          </a:bodyPr>
          <a:lstStyle/>
          <a:p>
            <a:r>
              <a:rPr lang="fr-FR" u="sng" dirty="0"/>
              <a:t> 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2274508" y="3128985"/>
            <a:ext cx="7042638" cy="2532452"/>
            <a:chOff x="0" y="15240"/>
            <a:chExt cx="4975860" cy="1478280"/>
          </a:xfrm>
        </p:grpSpPr>
        <p:sp>
          <p:nvSpPr>
            <p:cNvPr id="7" name="Rectangle 6"/>
            <p:cNvSpPr/>
            <p:nvPr/>
          </p:nvSpPr>
          <p:spPr>
            <a:xfrm rot="10800000">
              <a:off x="3505200" y="792480"/>
              <a:ext cx="1249680" cy="701040"/>
            </a:xfrm>
            <a:prstGeom prst="wedgeRectCallout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8" name="Rectangle 7"/>
            <p:cNvSpPr/>
            <p:nvPr/>
          </p:nvSpPr>
          <p:spPr>
            <a:xfrm rot="10800000">
              <a:off x="2008402" y="792479"/>
              <a:ext cx="1169137" cy="701040"/>
            </a:xfrm>
            <a:prstGeom prst="wedgeRectCallout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9" name="Rectangle 8"/>
            <p:cNvSpPr/>
            <p:nvPr/>
          </p:nvSpPr>
          <p:spPr>
            <a:xfrm rot="10800000">
              <a:off x="342900" y="777240"/>
              <a:ext cx="1287780" cy="701040"/>
            </a:xfrm>
            <a:prstGeom prst="wedgeRectCallout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S</a:t>
              </a: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1940" y="15240"/>
              <a:ext cx="1424940" cy="66294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48840" y="15240"/>
              <a:ext cx="1028700" cy="662940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1714500" y="320040"/>
              <a:ext cx="434340" cy="0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13" name="Connecteur droit avec flèche 12"/>
            <p:cNvCxnSpPr/>
            <p:nvPr/>
          </p:nvCxnSpPr>
          <p:spPr>
            <a:xfrm>
              <a:off x="3177540" y="327660"/>
              <a:ext cx="358140" cy="7620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14" name="Connecteur droit avec flèche 13"/>
            <p:cNvCxnSpPr/>
            <p:nvPr/>
          </p:nvCxnSpPr>
          <p:spPr>
            <a:xfrm>
              <a:off x="0" y="327660"/>
              <a:ext cx="281940" cy="0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15" name="Connecteur droit avec flèche 14"/>
            <p:cNvCxnSpPr/>
            <p:nvPr/>
          </p:nvCxnSpPr>
          <p:spPr>
            <a:xfrm>
              <a:off x="4693920" y="350520"/>
              <a:ext cx="281940" cy="0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sp>
          <p:nvSpPr>
            <p:cNvPr id="16" name="Zone de texte 2"/>
            <p:cNvSpPr txBox="1">
              <a:spLocks noChangeArrowheads="1"/>
            </p:cNvSpPr>
            <p:nvPr/>
          </p:nvSpPr>
          <p:spPr bwMode="auto">
            <a:xfrm>
              <a:off x="3429000" y="92618"/>
              <a:ext cx="1432560" cy="585562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Transmettre</a:t>
              </a:r>
              <a:endParaRPr kumimoji="0" lang="fr-FR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Times New Roman"/>
                  <a:cs typeface="Times New Roman"/>
                </a:rPr>
                <a:t>Communiquer</a:t>
              </a:r>
              <a:endParaRPr kumimoji="0" lang="fr-FR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17" name="Zone de texte 2"/>
          <p:cNvSpPr txBox="1">
            <a:spLocks noChangeArrowheads="1"/>
          </p:cNvSpPr>
          <p:nvPr/>
        </p:nvSpPr>
        <p:spPr bwMode="auto">
          <a:xfrm>
            <a:off x="5495975" y="3439799"/>
            <a:ext cx="1095815" cy="51405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effectLst/>
                <a:latin typeface="Calibri"/>
                <a:ea typeface="Times New Roman"/>
                <a:cs typeface="Times New Roman"/>
              </a:rPr>
              <a:t>Traiter</a:t>
            </a:r>
            <a:endParaRPr lang="fr-FR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78771" y="3104462"/>
            <a:ext cx="1639328" cy="116021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Zone de texte 2"/>
          <p:cNvSpPr txBox="1">
            <a:spLocks noChangeArrowheads="1"/>
          </p:cNvSpPr>
          <p:nvPr/>
        </p:nvSpPr>
        <p:spPr bwMode="auto">
          <a:xfrm>
            <a:off x="3123263" y="3435944"/>
            <a:ext cx="1095815" cy="51405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latin typeface="Calibri"/>
                <a:ea typeface="Times New Roman"/>
                <a:cs typeface="Times New Roman"/>
              </a:rPr>
              <a:t>Acquérir</a:t>
            </a:r>
            <a:endParaRPr lang="fr-FR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1" name="Zone de texte 2"/>
          <p:cNvSpPr txBox="1">
            <a:spLocks noChangeArrowheads="1"/>
          </p:cNvSpPr>
          <p:nvPr/>
        </p:nvSpPr>
        <p:spPr bwMode="auto">
          <a:xfrm>
            <a:off x="659423" y="3159771"/>
            <a:ext cx="1615085" cy="16408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solidFill>
                  <a:srgbClr val="4F81BD"/>
                </a:solidFill>
                <a:effectLst/>
                <a:latin typeface="Calibri"/>
                <a:ea typeface="Times New Roman"/>
                <a:cs typeface="Times New Roman"/>
              </a:rPr>
              <a:t>Température de la pièce et température demandée par l’utilisateur</a:t>
            </a:r>
            <a:endParaRPr lang="fr-FR" sz="16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910254" y="4800600"/>
            <a:ext cx="156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Thermostat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231423" y="4599294"/>
            <a:ext cx="1450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Micro-processeur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373068" y="4703942"/>
            <a:ext cx="1450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</a:rPr>
              <a:t>DEL</a:t>
            </a:r>
          </a:p>
          <a:p>
            <a:pPr algn="ctr"/>
            <a:r>
              <a:rPr lang="fr-FR" dirty="0">
                <a:solidFill>
                  <a:srgbClr val="00B050"/>
                </a:solidFill>
              </a:rPr>
              <a:t>Câbles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918882" y="1229617"/>
            <a:ext cx="10775576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000" b="1" u="sng" dirty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1 – Représentation de la chaîne d’information : exemple du chauffage soufflant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6" name="Zone de texte 2"/>
          <p:cNvSpPr txBox="1">
            <a:spLocks noChangeArrowheads="1"/>
          </p:cNvSpPr>
          <p:nvPr/>
        </p:nvSpPr>
        <p:spPr bwMode="auto">
          <a:xfrm>
            <a:off x="9464040" y="3269258"/>
            <a:ext cx="2036297" cy="19964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solidFill>
                  <a:srgbClr val="4F81BD"/>
                </a:solidFill>
                <a:effectLst/>
                <a:latin typeface="Calibri"/>
                <a:ea typeface="Times New Roman"/>
                <a:cs typeface="Times New Roman"/>
              </a:rPr>
              <a:t>Ordres transmis à la chaîne d’énergie (signal électrique) et éclairage de la DEL pour informer du fonctionnement</a:t>
            </a:r>
            <a:endParaRPr lang="fr-FR" sz="1600" dirty="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solidFill>
                  <a:srgbClr val="4F81BD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fr-FR" sz="11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68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9">
            <a:extLst>
              <a:ext uri="{FF2B5EF4-FFF2-40B4-BE49-F238E27FC236}">
                <a16:creationId xmlns:a16="http://schemas.microsoft.com/office/drawing/2014/main" id="{A5BF47F7-207F-40C8-B00B-F9381D623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526" y="286351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18513" y="1192535"/>
            <a:ext cx="2057358" cy="425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000" b="1" u="sng" dirty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2 – Investigation :</a:t>
            </a:r>
            <a:endParaRPr lang="fr-FR" sz="2000" dirty="0">
              <a:solidFill>
                <a:schemeClr val="bg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8513" y="2445785"/>
            <a:ext cx="8710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 groupe, compléter la chaîne d’information des OST (DAAF, mini - serre, maquette de portail) à l’aide des documents fournis si nécessaire.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95500" y="3613638"/>
            <a:ext cx="1642110" cy="861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4182866" y="3651373"/>
            <a:ext cx="1275995" cy="861647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966068" y="3651372"/>
            <a:ext cx="1621694" cy="861647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3748526" y="4044461"/>
            <a:ext cx="43434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7587762" y="4082196"/>
            <a:ext cx="358140" cy="762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1869690893"/>
          <p:cNvSpPr>
            <a:spLocks noChangeArrowheads="1"/>
          </p:cNvSpPr>
          <p:nvPr/>
        </p:nvSpPr>
        <p:spPr bwMode="auto">
          <a:xfrm rot="10800000">
            <a:off x="6248400" y="4615713"/>
            <a:ext cx="1238251" cy="853100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869690894"/>
          <p:cNvSpPr>
            <a:spLocks noChangeArrowheads="1"/>
          </p:cNvSpPr>
          <p:nvPr/>
        </p:nvSpPr>
        <p:spPr bwMode="auto">
          <a:xfrm rot="10800000">
            <a:off x="4182864" y="4615711"/>
            <a:ext cx="1275996" cy="853102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1813560" y="4044461"/>
            <a:ext cx="28194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endCxn id="27" idx="1"/>
          </p:cNvCxnSpPr>
          <p:nvPr/>
        </p:nvCxnSpPr>
        <p:spPr>
          <a:xfrm>
            <a:off x="5462969" y="4082196"/>
            <a:ext cx="503099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Zone de texte 2"/>
          <p:cNvSpPr txBox="1">
            <a:spLocks noChangeArrowheads="1"/>
          </p:cNvSpPr>
          <p:nvPr/>
        </p:nvSpPr>
        <p:spPr bwMode="auto">
          <a:xfrm>
            <a:off x="2402644" y="3613638"/>
            <a:ext cx="107324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Acquérir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4352548" y="3807743"/>
            <a:ext cx="9366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Traiter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862855" y="3728183"/>
            <a:ext cx="181536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Transmettre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Communiquer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21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1869690894"/>
          <p:cNvSpPr>
            <a:spLocks noChangeArrowheads="1"/>
          </p:cNvSpPr>
          <p:nvPr/>
        </p:nvSpPr>
        <p:spPr bwMode="auto">
          <a:xfrm rot="10800000">
            <a:off x="2095500" y="4589339"/>
            <a:ext cx="1642110" cy="861891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80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Salle d’ions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le d’ions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le d’ion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1145</TotalTime>
  <Words>909</Words>
  <Application>Microsoft Office PowerPoint</Application>
  <PresentationFormat>Grand écran</PresentationFormat>
  <Paragraphs>114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Salle d’ions</vt:lpstr>
      <vt:lpstr>Chapitre 11 </vt:lpstr>
      <vt:lpstr>Séance 1 : Fonctions des constituants de la chaîne d’information. </vt:lpstr>
      <vt:lpstr>Présentation PowerPoint</vt:lpstr>
      <vt:lpstr>3 – Mise en commun : </vt:lpstr>
      <vt:lpstr>4 – Synthèse : </vt:lpstr>
      <vt:lpstr>4 – Synthèse (suite) :</vt:lpstr>
      <vt:lpstr> 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Famille Garbuio</dc:creator>
  <cp:lastModifiedBy>Jean-Michel RAYNAUD</cp:lastModifiedBy>
  <cp:revision>34</cp:revision>
  <dcterms:created xsi:type="dcterms:W3CDTF">2024-06-16T14:05:32Z</dcterms:created>
  <dcterms:modified xsi:type="dcterms:W3CDTF">2024-09-20T15:19:56Z</dcterms:modified>
</cp:coreProperties>
</file>