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7"/>
  </p:normalViewPr>
  <p:slideViewPr>
    <p:cSldViewPr snapToGrid="0">
      <p:cViewPr>
        <p:scale>
          <a:sx n="113" d="100"/>
          <a:sy n="113" d="100"/>
        </p:scale>
        <p:origin x="144"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8CFFFDA-FE14-4840-A48B-0AD5B6EF7CE2}" type="datetimeFigureOut">
              <a:rPr lang="fr-FR" smtClean="0"/>
              <a:t>26/09/2024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rIns="45720"/>
          <a:lstStyle/>
          <a:p>
            <a:fld id="{9400E2BE-C438-494D-8483-68B549447BD5}" type="slidenum">
              <a:rPr lang="fr-FR" smtClean="0"/>
              <a:t>‹N°›</a:t>
            </a:fld>
            <a:endParaRPr lang="fr-F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5173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CFFFDA-FE14-4840-A48B-0AD5B6EF7CE2}" type="datetimeFigureOut">
              <a:rPr lang="fr-FR" smtClean="0"/>
              <a:t>26/09/2024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74983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CFFFDA-FE14-4840-A48B-0AD5B6EF7CE2}" type="datetimeFigureOut">
              <a:rPr lang="fr-FR" smtClean="0"/>
              <a:t>26/09/2024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420834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CFFFDA-FE14-4840-A48B-0AD5B6EF7CE2}" type="datetimeFigureOut">
              <a:rPr lang="fr-FR" smtClean="0"/>
              <a:t>26/09/2024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00E2BE-C438-494D-8483-68B549447BD5}" type="slidenum">
              <a:rPr lang="fr-FR" smtClean="0"/>
              <a:t>‹N°›</a:t>
            </a:fld>
            <a:endParaRPr lang="fr-F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7736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a:t>Modifiez le style du titre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8CFFFDA-FE14-4840-A48B-0AD5B6EF7CE2}" type="datetimeFigureOut">
              <a:rPr lang="fr-FR" smtClean="0"/>
              <a:t>26/09/2024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96481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a:t>Modifiez le style du titre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8CFFFDA-FE14-4840-A48B-0AD5B6EF7CE2}" type="datetimeFigureOut">
              <a:rPr lang="fr-FR" smtClean="0"/>
              <a:t>26/09/2024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00E2BE-C438-494D-8483-68B549447BD5}" type="slidenum">
              <a:rPr lang="fr-FR" smtClean="0"/>
              <a:t>‹N°›</a:t>
            </a:fld>
            <a:endParaRPr lang="fr-F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6903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a:t>Modifiez le style du titre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8CFFFDA-FE14-4840-A48B-0AD5B6EF7CE2}" type="datetimeFigureOut">
              <a:rPr lang="fr-FR" smtClean="0"/>
              <a:t>26/09/2024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55774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8CFFFDA-FE14-4840-A48B-0AD5B6EF7CE2}" type="datetimeFigureOut">
              <a:rPr lang="fr-FR" smtClean="0"/>
              <a:t>26/09/2024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400E2BE-C438-494D-8483-68B549447BD5}" type="slidenum">
              <a:rPr lang="fr-FR" smtClean="0"/>
              <a:t>‹N°›</a:t>
            </a:fld>
            <a:endParaRPr lang="fr-F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6634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8CFFFDA-FE14-4840-A48B-0AD5B6EF7CE2}" type="datetimeFigureOut">
              <a:rPr lang="fr-FR" smtClean="0"/>
              <a:t>26/09/2024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61823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8CFFFDA-FE14-4840-A48B-0AD5B6EF7CE2}" type="datetimeFigureOut">
              <a:rPr lang="fr-FR" smtClean="0"/>
              <a:t>26/09/2024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73517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8CFFFDA-FE14-4840-A48B-0AD5B6EF7CE2}" type="datetimeFigureOut">
              <a:rPr lang="fr-FR" smtClean="0"/>
              <a:t>26/09/2024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10514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8CFFFDA-FE14-4840-A48B-0AD5B6EF7CE2}" type="datetimeFigureOut">
              <a:rPr lang="fr-FR" smtClean="0"/>
              <a:t>26/09/2024</a:t>
            </a:fld>
            <a:endParaRPr lang="fr-F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400E2BE-C438-494D-8483-68B549447BD5}" type="slidenum">
              <a:rPr lang="fr-FR" smtClean="0"/>
              <a:t>‹N°›</a:t>
            </a:fld>
            <a:endParaRPr lang="fr-F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19510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rveurduke.fr/"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erveurduke.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98AACE-3AFF-5B30-C224-0C0DE6FFCC5E}"/>
              </a:ext>
            </a:extLst>
          </p:cNvPr>
          <p:cNvSpPr/>
          <p:nvPr/>
        </p:nvSpPr>
        <p:spPr>
          <a:xfrm>
            <a:off x="760397" y="2046479"/>
            <a:ext cx="4567686" cy="3220382"/>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4800" b="1" dirty="0">
                <a:ln w="12700">
                  <a:solidFill>
                    <a:schemeClr val="accent1"/>
                  </a:solidFill>
                  <a:prstDash val="solid"/>
                </a:ln>
                <a:solidFill>
                  <a:srgbClr val="FFFFFF"/>
                </a:solidFill>
                <a:effectLst>
                  <a:outerShdw dist="38100" dir="2640000" algn="bl" rotWithShape="0">
                    <a:schemeClr val="accent1"/>
                  </a:outerShdw>
                </a:effectLst>
                <a:latin typeface="+mj-lt"/>
                <a:ea typeface="+mj-ea"/>
                <a:cs typeface="+mj-cs"/>
              </a:rPr>
              <a:t>LE CANAL DE PANAMA</a:t>
            </a:r>
            <a:endParaRPr lang="en-US" sz="4800" b="1" cap="none" spc="0" dirty="0">
              <a:ln w="12700">
                <a:solidFill>
                  <a:schemeClr val="accent1"/>
                </a:solidFill>
                <a:prstDash val="solid"/>
              </a:ln>
              <a:solidFill>
                <a:srgbClr val="FFFFFF"/>
              </a:solidFill>
              <a:effectLst>
                <a:outerShdw dist="38100" dir="2640000" algn="bl" rotWithShape="0">
                  <a:schemeClr val="accent1"/>
                </a:outerShdw>
              </a:effectLst>
              <a:latin typeface="+mj-lt"/>
              <a:ea typeface="+mj-ea"/>
              <a:cs typeface="+mj-cs"/>
            </a:endParaRPr>
          </a:p>
        </p:txBody>
      </p:sp>
      <p:pic>
        <p:nvPicPr>
          <p:cNvPr id="10" name="Image 9">
            <a:extLst>
              <a:ext uri="{FF2B5EF4-FFF2-40B4-BE49-F238E27FC236}">
                <a16:creationId xmlns:a16="http://schemas.microsoft.com/office/drawing/2014/main" id="{8054A3B5-7D17-9219-AEB4-D8E825D188EE}"/>
              </a:ext>
            </a:extLst>
          </p:cNvPr>
          <p:cNvPicPr>
            <a:picLocks noChangeAspect="1"/>
          </p:cNvPicPr>
          <p:nvPr/>
        </p:nvPicPr>
        <p:blipFill>
          <a:blip r:embed="rId2"/>
          <a:stretch>
            <a:fillRect/>
          </a:stretch>
        </p:blipFill>
        <p:spPr>
          <a:xfrm>
            <a:off x="5548553" y="2119"/>
            <a:ext cx="6643688" cy="6858000"/>
          </a:xfrm>
          <a:prstGeom prst="rect">
            <a:avLst/>
          </a:prstGeom>
        </p:spPr>
      </p:pic>
      <p:sp>
        <p:nvSpPr>
          <p:cNvPr id="11" name="ZoneTexte 10">
            <a:extLst>
              <a:ext uri="{FF2B5EF4-FFF2-40B4-BE49-F238E27FC236}">
                <a16:creationId xmlns:a16="http://schemas.microsoft.com/office/drawing/2014/main" id="{187E5E6B-01F8-FF51-68E0-BFC990006FB0}"/>
              </a:ext>
            </a:extLst>
          </p:cNvPr>
          <p:cNvSpPr txBox="1"/>
          <p:nvPr/>
        </p:nvSpPr>
        <p:spPr>
          <a:xfrm>
            <a:off x="250517" y="6355645"/>
            <a:ext cx="1019760" cy="369332"/>
          </a:xfrm>
          <a:prstGeom prst="rect">
            <a:avLst/>
          </a:prstGeom>
          <a:noFill/>
        </p:spPr>
        <p:txBody>
          <a:bodyPr wrap="square" rtlCol="0">
            <a:spAutoFit/>
          </a:bodyPr>
          <a:lstStyle/>
          <a:p>
            <a:r>
              <a:rPr lang="fr-FR" dirty="0">
                <a:solidFill>
                  <a:schemeClr val="tx2">
                    <a:lumMod val="25000"/>
                  </a:schemeClr>
                </a:solidFill>
                <a:hlinkClick r:id="rId3"/>
              </a:rPr>
              <a:t>Eklnr</a:t>
            </a:r>
            <a:endParaRPr lang="fr-FR" dirty="0">
              <a:solidFill>
                <a:schemeClr val="tx2">
                  <a:lumMod val="25000"/>
                </a:schemeClr>
              </a:solidFill>
            </a:endParaRPr>
          </a:p>
        </p:txBody>
      </p:sp>
      <p:pic>
        <p:nvPicPr>
          <p:cNvPr id="13" name="Image 12" descr="Une image contenant bateau, embarcation, transport, conteneur maritime&#10;&#10;Description générée automatiquement">
            <a:extLst>
              <a:ext uri="{FF2B5EF4-FFF2-40B4-BE49-F238E27FC236}">
                <a16:creationId xmlns:a16="http://schemas.microsoft.com/office/drawing/2014/main" id="{CF64252C-157D-7B03-466E-A074AC91034D}"/>
              </a:ext>
            </a:extLst>
          </p:cNvPr>
          <p:cNvPicPr>
            <a:picLocks noChangeAspect="1"/>
          </p:cNvPicPr>
          <p:nvPr/>
        </p:nvPicPr>
        <p:blipFill>
          <a:blip r:embed="rId4"/>
          <a:stretch>
            <a:fillRect/>
          </a:stretch>
        </p:blipFill>
        <p:spPr>
          <a:xfrm>
            <a:off x="2178604" y="4865512"/>
            <a:ext cx="1731271" cy="1056197"/>
          </a:xfrm>
          <a:prstGeom prst="rect">
            <a:avLst/>
          </a:prstGeom>
        </p:spPr>
      </p:pic>
    </p:spTree>
    <p:extLst>
      <p:ext uri="{BB962C8B-B14F-4D97-AF65-F5344CB8AC3E}">
        <p14:creationId xmlns:p14="http://schemas.microsoft.com/office/powerpoint/2010/main" val="190521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266E5-3A27-D2F3-B6B8-05E720AD3CE8}"/>
              </a:ext>
            </a:extLst>
          </p:cNvPr>
          <p:cNvSpPr>
            <a:spLocks noGrp="1"/>
          </p:cNvSpPr>
          <p:nvPr>
            <p:ph type="title"/>
          </p:nvPr>
        </p:nvSpPr>
        <p:spPr>
          <a:xfrm>
            <a:off x="630936" y="640080"/>
            <a:ext cx="4818888" cy="1481328"/>
          </a:xfrm>
        </p:spPr>
        <p:txBody>
          <a:bodyPr anchor="b">
            <a:normAutofit/>
          </a:bodyPr>
          <a:lstStyle/>
          <a:p>
            <a:r>
              <a:rPr lang="fr-FR" sz="5000" dirty="0"/>
              <a:t>CANAL DE PANAMA</a:t>
            </a:r>
          </a:p>
        </p:txBody>
      </p:sp>
      <p:sp>
        <p:nvSpPr>
          <p:cNvPr id="3" name="Espace réservé du contenu 2">
            <a:extLst>
              <a:ext uri="{FF2B5EF4-FFF2-40B4-BE49-F238E27FC236}">
                <a16:creationId xmlns:a16="http://schemas.microsoft.com/office/drawing/2014/main" id="{03B97897-D980-37DE-5B89-AC8DB490C1AC}"/>
              </a:ext>
            </a:extLst>
          </p:cNvPr>
          <p:cNvSpPr>
            <a:spLocks noGrp="1"/>
          </p:cNvSpPr>
          <p:nvPr>
            <p:ph idx="1"/>
          </p:nvPr>
        </p:nvSpPr>
        <p:spPr>
          <a:xfrm>
            <a:off x="1097280" y="2432304"/>
            <a:ext cx="4998720" cy="4005072"/>
          </a:xfrm>
        </p:spPr>
        <p:txBody>
          <a:bodyPr anchor="t">
            <a:normAutofit/>
          </a:bodyPr>
          <a:lstStyle/>
          <a:p>
            <a:pPr marL="0" marR="0" lvl="0" indent="0" defTabSz="914400" rtl="0" eaLnBrk="0" fontAlgn="base" latinLnBrk="0" hangingPunct="0">
              <a:spcBef>
                <a:spcPct val="0"/>
              </a:spcBef>
              <a:spcAft>
                <a:spcPts val="600"/>
              </a:spcAft>
              <a:buClrTx/>
              <a:buSzTx/>
              <a:buFontTx/>
              <a:buNone/>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Entre vous et moi…</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Avec mes </a:t>
            </a: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80</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km de long, je relie les </a:t>
            </a: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océans Pacifique et Atlantique </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par l’isthme de Panama : une étroite bande de terre reliant l’Amérique centrale à l’Amérique du Sud. On m’appelle le canal de Panamá et</a:t>
            </a: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je suis fier d’être la voie la plus rapide entre les deux océans pour le transport de marchandises</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devant le cap Horn, situé à la pointe australe de l’Amérique du Sud.</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Chaque année, </a:t>
            </a: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15 000 </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navires me traversent et mon activité génère plus d’un milliard de dollars de chiffre d’affaires. Je suis sans aucun doute </a:t>
            </a: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un nœud stratégique du commerce maritime mondial</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pour accroître mon influence, un plan de développement a été lancé afin d’accueillir des navires toujours plus grands et garder mon attractivité face aux autres routes maritimes.</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En 2016, mes nouvelles écluses permettant le passage des Post-</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Panamax</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ont été inaugurées.</a:t>
            </a:r>
          </a:p>
        </p:txBody>
      </p:sp>
      <p:pic>
        <p:nvPicPr>
          <p:cNvPr id="1027" name="Picture 3" descr="9780457-Panama-Canal-Map-0">
            <a:extLst>
              <a:ext uri="{FF2B5EF4-FFF2-40B4-BE49-F238E27FC236}">
                <a16:creationId xmlns:a16="http://schemas.microsoft.com/office/drawing/2014/main" id="{1CC183F4-4830-998D-F219-B577FD75F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631" r="24549" b="1"/>
          <a:stretch/>
        </p:blipFill>
        <p:spPr bwMode="auto">
          <a:xfrm>
            <a:off x="6403669" y="640080"/>
            <a:ext cx="4849726"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Panama, Panama City, drapeau du Panama">
            <a:extLst>
              <a:ext uri="{FF2B5EF4-FFF2-40B4-BE49-F238E27FC236}">
                <a16:creationId xmlns:a16="http://schemas.microsoft.com/office/drawing/2014/main" id="{8552D3AC-558F-5A7E-FD50-FFE11F33C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66" r="12470" b="-2"/>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DAF0E34-CAC1-E84C-07A2-A73B36B9FE40}"/>
              </a:ext>
            </a:extLst>
          </p:cNvPr>
          <p:cNvSpPr>
            <a:spLocks noGrp="1"/>
          </p:cNvSpPr>
          <p:nvPr>
            <p:ph type="title"/>
          </p:nvPr>
        </p:nvSpPr>
        <p:spPr/>
        <p:txBody>
          <a:bodyPr>
            <a:normAutofit/>
          </a:bodyPr>
          <a:lstStyle/>
          <a:p>
            <a:r>
              <a:rPr lang="fr-FR" dirty="0"/>
              <a:t>Canal de Panama</a:t>
            </a:r>
          </a:p>
        </p:txBody>
      </p:sp>
      <p:sp>
        <p:nvSpPr>
          <p:cNvPr id="3" name="Espace réservé du contenu 2">
            <a:extLst>
              <a:ext uri="{FF2B5EF4-FFF2-40B4-BE49-F238E27FC236}">
                <a16:creationId xmlns:a16="http://schemas.microsoft.com/office/drawing/2014/main" id="{75C1CE43-EE22-F932-E32E-40623E01BD85}"/>
              </a:ext>
            </a:extLst>
          </p:cNvPr>
          <p:cNvSpPr>
            <a:spLocks noGrp="1"/>
          </p:cNvSpPr>
          <p:nvPr>
            <p:ph idx="1"/>
          </p:nvPr>
        </p:nvSpPr>
        <p:spPr>
          <a:xfrm>
            <a:off x="1133855" y="1486531"/>
            <a:ext cx="7763009" cy="4690432"/>
          </a:xfrm>
        </p:spPr>
        <p:txBody>
          <a:bodyPr>
            <a:normAutofit fontScale="85000" lnSpcReduction="10000"/>
          </a:bodyPr>
          <a:lstStyle/>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Un peu d’histoire</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En 1880, les hommes ont pour la première fois envisagé ma création. Un chantier colossal confié à Ferdinand de Lesseps, un entrepreneur français qui avait déjà construit le canal de Suez. Près de 25 000 ouvriers moururent de la malaria et de la fièvre jaune durant les débuts de ma réalisation. Une véritable hécatombe pour un chantier très (trop) coûteux. C’est d’ailleurs un scandale financier qui provoquera la faillite de l’entreprise de Lesseps, la Compagnie universelle du canal interocéanique du Panama.</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p>
          <a:p>
            <a:pPr marL="0" lvl="0" indent="0" eaLnBrk="0" fontAlgn="base" hangingPunct="0">
              <a:spcBef>
                <a:spcPct val="0"/>
              </a:spcBef>
              <a:buClrTx/>
              <a:buSzTx/>
              <a:buNone/>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Il faudra attendre l’arrivée d’ingénieurs américains au début du 20</a:t>
            </a:r>
            <a:r>
              <a:rPr kumimoji="0" lang="fr-FR" altLang="fr-FR" sz="1400" b="0" i="0" u="none" strike="noStrike" cap="none" normalizeH="0" baseline="30000" dirty="0">
                <a:ln>
                  <a:noFill/>
                </a:ln>
                <a:effectLst/>
                <a:latin typeface="Helvetica Neue" panose="02000503000000020004" pitchFamily="2" charset="0"/>
                <a:ea typeface="Helvetica Neue" panose="02000503000000020004" pitchFamily="2" charset="0"/>
                <a:cs typeface="Helvetica Neue" panose="02000503000000020004" pitchFamily="2" charset="0"/>
              </a:rPr>
              <a:t>ème</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siècle, pour que les travaux reprennent jusqu’en 1914, année de ma mise en service. Près de 30 000 ouvriers français et américains périront encore sur mon chantier avant mon inauguration. Je ne suis rétrocédé au Panama </a:t>
            </a:r>
            <a:r>
              <a:rPr lang="fr-FR" altLang="fr-FR" sz="1400" dirty="0">
                <a:latin typeface="Helvetica Neue" panose="02000503000000020004" pitchFamily="2" charset="0"/>
                <a:ea typeface="Helvetica Neue" panose="02000503000000020004" pitchFamily="2" charset="0"/>
                <a:cs typeface="Helvetica Neue" panose="02000503000000020004" pitchFamily="2" charset="0"/>
              </a:rPr>
              <a:t>en 1999.</a:t>
            </a:r>
            <a:endPar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Dans l’intimité du canal de Panamá</a:t>
            </a:r>
          </a:p>
          <a:p>
            <a:pPr marL="0" marR="0" lvl="0" indent="0" defTabSz="914400" rtl="0" eaLnBrk="0" fontAlgn="base" latinLnBrk="0" hangingPunct="0">
              <a:spcBef>
                <a:spcPct val="0"/>
              </a:spcBef>
              <a:spcAft>
                <a:spcPts val="600"/>
              </a:spcAft>
              <a:buClrTx/>
              <a:buSzTx/>
              <a:buFontTx/>
              <a:buChar char="•"/>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Construction :</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1880-1914</a:t>
            </a:r>
          </a:p>
          <a:p>
            <a:pPr marL="0" marR="0" lvl="0" indent="0" defTabSz="914400" rtl="0" eaLnBrk="0" fontAlgn="base" latinLnBrk="0" hangingPunct="0">
              <a:spcBef>
                <a:spcPct val="0"/>
              </a:spcBef>
              <a:spcAft>
                <a:spcPts val="600"/>
              </a:spcAft>
              <a:buClrTx/>
              <a:buSzTx/>
              <a:buFontTx/>
              <a:buChar char="•"/>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Longueur :</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80 km</a:t>
            </a:r>
          </a:p>
          <a:p>
            <a:pPr marL="0" marR="0" lvl="0" indent="0" defTabSz="914400" rtl="0" eaLnBrk="0" fontAlgn="base" latinLnBrk="0" hangingPunct="0">
              <a:spcBef>
                <a:spcPct val="0"/>
              </a:spcBef>
              <a:spcAft>
                <a:spcPts val="600"/>
              </a:spcAft>
              <a:buClrTx/>
              <a:buSzTx/>
              <a:buFontTx/>
              <a:buChar char="•"/>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3 ensembles de 2 d’écluses</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r>
              <a:rPr kumimoji="0" lang="fr-FR" altLang="fr-FR" sz="14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Gatun</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 Pedro </a:t>
            </a:r>
            <a:r>
              <a:rPr kumimoji="0" lang="fr-FR" altLang="fr-FR" sz="14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Iguel</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 </a:t>
            </a:r>
            <a:r>
              <a:rPr kumimoji="0" lang="fr-FR" altLang="fr-FR" sz="14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Miraflores</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2 lacs artificiels (Lac de </a:t>
            </a:r>
            <a:r>
              <a:rPr kumimoji="0" lang="fr-FR" altLang="fr-FR" sz="14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Gatun</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Lac Madden)</a:t>
            </a:r>
          </a:p>
          <a:p>
            <a:pPr marL="0" marR="0" lvl="0" indent="0" defTabSz="914400" rtl="0" eaLnBrk="0" fontAlgn="base" latinLnBrk="0" hangingPunct="0">
              <a:spcBef>
                <a:spcPct val="0"/>
              </a:spcBef>
              <a:spcAft>
                <a:spcPts val="600"/>
              </a:spcAft>
              <a:buClrTx/>
              <a:buSzTx/>
              <a:buFontTx/>
              <a:buChar char="•"/>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Nombre de navires/an :</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15 000</a:t>
            </a:r>
          </a:p>
          <a:p>
            <a:pPr marL="0" marR="0" lvl="0" indent="0" defTabSz="914400" rtl="0" eaLnBrk="0" fontAlgn="base" latinLnBrk="0" hangingPunct="0">
              <a:spcBef>
                <a:spcPct val="0"/>
              </a:spcBef>
              <a:spcAft>
                <a:spcPts val="600"/>
              </a:spcAft>
              <a:buClrTx/>
              <a:buSzTx/>
              <a:buFontTx/>
              <a:buChar char="•"/>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Tonnes transportées :</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300 millions de tonnes/an</a:t>
            </a:r>
          </a:p>
          <a:p>
            <a:pPr marL="0" marR="0" lvl="0" indent="0" defTabSz="914400" rtl="0" eaLnBrk="0" fontAlgn="base" latinLnBrk="0" hangingPunct="0">
              <a:spcBef>
                <a:spcPct val="0"/>
              </a:spcBef>
              <a:spcAft>
                <a:spcPts val="600"/>
              </a:spcAft>
              <a:buClrTx/>
              <a:buSzTx/>
              <a:buFontTx/>
              <a:buChar char="•"/>
              <a:tabLst/>
            </a:pPr>
            <a:r>
              <a:rPr lang="fr-FR" sz="14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-&gt; Hauteur totale des écluses : </a:t>
            </a:r>
            <a:r>
              <a:rPr lang="fr-FR" sz="1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26m</a:t>
            </a:r>
            <a:endPar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defTabSz="914400" rtl="0" eaLnBrk="0" fontAlgn="base" latinLnBrk="0" hangingPunct="0">
              <a:spcBef>
                <a:spcPct val="0"/>
              </a:spcBef>
              <a:spcAft>
                <a:spcPts val="600"/>
              </a:spcAft>
              <a:buClrTx/>
              <a:buSzTx/>
              <a:buFontTx/>
              <a:buNone/>
              <a:tabLst/>
            </a:pPr>
            <a:endParaRPr kumimoji="0" lang="fr-FR" altLang="fr-FR" sz="1100" b="0" i="0" u="none" strike="noStrike" cap="none" normalizeH="0" baseline="0" dirty="0">
              <a:ln>
                <a:noFill/>
              </a:ln>
              <a:effectLst/>
              <a:latin typeface="Arial" panose="020B0604020202020204" pitchFamily="34" charset="0"/>
            </a:endParaRPr>
          </a:p>
        </p:txBody>
      </p:sp>
      <p:pic>
        <p:nvPicPr>
          <p:cNvPr id="2051" name="Picture 3" descr="CNR Panama_Jour 1">
            <a:extLst>
              <a:ext uri="{FF2B5EF4-FFF2-40B4-BE49-F238E27FC236}">
                <a16:creationId xmlns:a16="http://schemas.microsoft.com/office/drawing/2014/main" id="{CCA20052-3ABA-04D6-B2CF-870A60E73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17838"/>
            <a:ext cx="37465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descr="CNR Panama_Jour 2">
            <a:extLst>
              <a:ext uri="{FF2B5EF4-FFF2-40B4-BE49-F238E27FC236}">
                <a16:creationId xmlns:a16="http://schemas.microsoft.com/office/drawing/2014/main" id="{95EA2AAD-DAEF-A49B-A665-A4F6E7B66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857" r="-2" b="-2"/>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Panama, Canal de Panama, bateau rentrant dans les ecluses de Pedro Miguel (cote ocean Pacifique)">
            <a:extLst>
              <a:ext uri="{FF2B5EF4-FFF2-40B4-BE49-F238E27FC236}">
                <a16:creationId xmlns:a16="http://schemas.microsoft.com/office/drawing/2014/main" id="{34C92C71-084C-FB2D-8834-83CE1490D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501" b="19173"/>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3A159844-7EEC-3D49-D114-A0B123AB982C}"/>
              </a:ext>
            </a:extLst>
          </p:cNvPr>
          <p:cNvSpPr>
            <a:spLocks noGrp="1"/>
          </p:cNvSpPr>
          <p:nvPr>
            <p:ph type="title"/>
          </p:nvPr>
        </p:nvSpPr>
        <p:spPr>
          <a:xfrm>
            <a:off x="838201" y="365125"/>
            <a:ext cx="3816095" cy="1938076"/>
          </a:xfrm>
        </p:spPr>
        <p:txBody>
          <a:bodyPr>
            <a:normAutofit/>
          </a:bodyPr>
          <a:lstStyle/>
          <a:p>
            <a:r>
              <a:rPr lang="fr-FR" dirty="0"/>
              <a:t>Canal de Panama</a:t>
            </a:r>
          </a:p>
        </p:txBody>
      </p:sp>
      <p:sp>
        <p:nvSpPr>
          <p:cNvPr id="3" name="Espace réservé du contenu 2">
            <a:extLst>
              <a:ext uri="{FF2B5EF4-FFF2-40B4-BE49-F238E27FC236}">
                <a16:creationId xmlns:a16="http://schemas.microsoft.com/office/drawing/2014/main" id="{F7ED07A6-4F6C-5E61-A000-7F074EF77575}"/>
              </a:ext>
            </a:extLst>
          </p:cNvPr>
          <p:cNvSpPr>
            <a:spLocks noGrp="1"/>
          </p:cNvSpPr>
          <p:nvPr>
            <p:ph idx="1"/>
          </p:nvPr>
        </p:nvSpPr>
        <p:spPr>
          <a:xfrm>
            <a:off x="1222248" y="1847181"/>
            <a:ext cx="5351547" cy="4645694"/>
          </a:xfrm>
        </p:spPr>
        <p:txBody>
          <a:bodyPr>
            <a:normAutofit lnSpcReduction="10000"/>
          </a:bodyPr>
          <a:lstStyle/>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Mes usages</a:t>
            </a:r>
          </a:p>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Navigation commerciale : les américains m’adorent !</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22 000 kilomètres séparent San Francisco de New-York en empruntant le cap Horn. Alors qu’en passant sur mes eaux, les armateurs réduisent leur trajet de 13 000 km, un sacré gain de temps !  </a:t>
            </a:r>
          </a:p>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Cette situation géographique me permet de concentrer à moi seul 5 % du commerce mondial</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(hors pétrole) </a:t>
            </a: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et me vaut d’être l’une des principales ressources économiques du Panamá,</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derrière l’activité bancaire.</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Les américains ne sont plus mes propriétaires, mais je reste crucial puisque les États-Unis m’utilisent pour exporter des marchandises . S’ils m’ont rendu au Panama en 1999, les américains n’ont pas oublié de s’octroyer une priorité de passage pour leurs navires. Le Japon et la Chine sont mes deux autres principaux utilisateurs.</a:t>
            </a: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endPar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868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au de tempête en mouvement">
            <a:extLst>
              <a:ext uri="{FF2B5EF4-FFF2-40B4-BE49-F238E27FC236}">
                <a16:creationId xmlns:a16="http://schemas.microsoft.com/office/drawing/2014/main" id="{192406D3-C2CB-0B83-AE20-01409D84CF6C}"/>
              </a:ext>
            </a:extLst>
          </p:cNvPr>
          <p:cNvPicPr>
            <a:picLocks noChangeAspect="1"/>
          </p:cNvPicPr>
          <p:nvPr/>
        </p:nvPicPr>
        <p:blipFill>
          <a:blip r:embed="rId2"/>
          <a:srcRect l="23315" r="17419" b="-1"/>
          <a:stretch/>
        </p:blipFill>
        <p:spPr>
          <a:xfrm>
            <a:off x="6103027" y="10"/>
            <a:ext cx="6088971" cy="6857990"/>
          </a:xfrm>
          <a:prstGeom prst="rect">
            <a:avLst/>
          </a:prstGeom>
        </p:spPr>
      </p:pic>
      <p:sp>
        <p:nvSpPr>
          <p:cNvPr id="2" name="Titre 1">
            <a:extLst>
              <a:ext uri="{FF2B5EF4-FFF2-40B4-BE49-F238E27FC236}">
                <a16:creationId xmlns:a16="http://schemas.microsoft.com/office/drawing/2014/main" id="{4AAFBBD9-3F25-3F10-6B9A-974B0093EC9C}"/>
              </a:ext>
            </a:extLst>
          </p:cNvPr>
          <p:cNvSpPr>
            <a:spLocks noGrp="1"/>
          </p:cNvSpPr>
          <p:nvPr>
            <p:ph type="title"/>
          </p:nvPr>
        </p:nvSpPr>
        <p:spPr>
          <a:xfrm>
            <a:off x="761801" y="328512"/>
            <a:ext cx="4778387" cy="1628970"/>
          </a:xfrm>
        </p:spPr>
        <p:txBody>
          <a:bodyPr anchor="ctr">
            <a:normAutofit/>
          </a:bodyPr>
          <a:lstStyle/>
          <a:p>
            <a:r>
              <a:rPr lang="fr-FR" sz="4000" dirty="0"/>
              <a:t>Canal de Panama</a:t>
            </a:r>
          </a:p>
        </p:txBody>
      </p:sp>
      <p:sp>
        <p:nvSpPr>
          <p:cNvPr id="3" name="Espace réservé du contenu 2">
            <a:extLst>
              <a:ext uri="{FF2B5EF4-FFF2-40B4-BE49-F238E27FC236}">
                <a16:creationId xmlns:a16="http://schemas.microsoft.com/office/drawing/2014/main" id="{CB90DC04-546C-E01A-1B00-E6B2F0F1D98A}"/>
              </a:ext>
            </a:extLst>
          </p:cNvPr>
          <p:cNvSpPr>
            <a:spLocks noGrp="1"/>
          </p:cNvSpPr>
          <p:nvPr>
            <p:ph idx="1"/>
          </p:nvPr>
        </p:nvSpPr>
        <p:spPr>
          <a:xfrm>
            <a:off x="1115567" y="1842448"/>
            <a:ext cx="4305989" cy="4416619"/>
          </a:xfrm>
        </p:spPr>
        <p:txBody>
          <a:bodyPr anchor="ctr">
            <a:normAutofit/>
          </a:bodyPr>
          <a:lstStyle/>
          <a:p>
            <a:pPr fontAlgn="auto"/>
            <a:r>
              <a:rPr lang="fr-FR" sz="12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Production hydroélectrique : mon ami Gatún</a:t>
            </a:r>
          </a:p>
          <a:p>
            <a:pPr fontAlgn="auto"/>
            <a:r>
              <a:rPr lang="fr-FR" sz="12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Le barrage de Gatún, qui a permis de créer le lac du même nom, a été construit juste avant moi et produit de l’énergie hydroélectrique destinée, notamment, à l’activation de mes écluses et de mes autres équipements. Il permet aussi l’éclairage de toutes les villes alentours.</a:t>
            </a:r>
          </a:p>
          <a:p>
            <a:pPr fontAlgn="auto"/>
            <a:r>
              <a:rPr lang="fr-FR" sz="12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Tourisme : les croisières s’amusent </a:t>
            </a:r>
          </a:p>
          <a:p>
            <a:pPr fontAlgn="auto"/>
            <a:r>
              <a:rPr lang="fr-FR" sz="12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Ma situation géographique particulière fait de moi un lieu touristique de choix. J’attire à moi seul 1 million de touristes, dont un grand nombre m’empruntent sur des bateaux de croisière (plus de 300 par an).</a:t>
            </a:r>
          </a:p>
          <a:p>
            <a:br>
              <a:rPr lang="fr-FR" sz="1000" dirty="0"/>
            </a:br>
            <a:endParaRPr lang="fr-FR" sz="1000" dirty="0"/>
          </a:p>
        </p:txBody>
      </p:sp>
    </p:spTree>
    <p:extLst>
      <p:ext uri="{BB962C8B-B14F-4D97-AF65-F5344CB8AC3E}">
        <p14:creationId xmlns:p14="http://schemas.microsoft.com/office/powerpoint/2010/main" val="357284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3" descr="CNR Panama_Jour 1">
            <a:extLst>
              <a:ext uri="{FF2B5EF4-FFF2-40B4-BE49-F238E27FC236}">
                <a16:creationId xmlns:a16="http://schemas.microsoft.com/office/drawing/2014/main" id="{80351DDC-040A-64DC-BDBA-DD9D9F77F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01"/>
          <a:stretch/>
        </p:blipFill>
        <p:spPr bwMode="auto">
          <a:xfrm>
            <a:off x="2522358" y="365125"/>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1B722257-2B24-EED1-ECD4-AA81BA20EE61}"/>
              </a:ext>
            </a:extLst>
          </p:cNvPr>
          <p:cNvSpPr>
            <a:spLocks noGrp="1"/>
          </p:cNvSpPr>
          <p:nvPr>
            <p:ph type="title"/>
          </p:nvPr>
        </p:nvSpPr>
        <p:spPr>
          <a:xfrm>
            <a:off x="838200" y="365125"/>
            <a:ext cx="3822189" cy="1899912"/>
          </a:xfrm>
        </p:spPr>
        <p:txBody>
          <a:bodyPr>
            <a:normAutofit/>
          </a:bodyPr>
          <a:lstStyle/>
          <a:p>
            <a:r>
              <a:rPr lang="fr-FR" sz="4000" dirty="0"/>
              <a:t>CANAL DE. PANAMA</a:t>
            </a:r>
          </a:p>
        </p:txBody>
      </p:sp>
      <p:sp>
        <p:nvSpPr>
          <p:cNvPr id="3" name="Espace réservé du contenu 2">
            <a:extLst>
              <a:ext uri="{FF2B5EF4-FFF2-40B4-BE49-F238E27FC236}">
                <a16:creationId xmlns:a16="http://schemas.microsoft.com/office/drawing/2014/main" id="{27E9D865-E6F2-D916-28EE-9EF68B36CEFE}"/>
              </a:ext>
            </a:extLst>
          </p:cNvPr>
          <p:cNvSpPr>
            <a:spLocks noGrp="1"/>
          </p:cNvSpPr>
          <p:nvPr>
            <p:ph idx="1"/>
          </p:nvPr>
        </p:nvSpPr>
        <p:spPr>
          <a:xfrm>
            <a:off x="1134761" y="1705232"/>
            <a:ext cx="5612027" cy="4484087"/>
          </a:xfrm>
          <a:solidFill>
            <a:schemeClr val="bg1"/>
          </a:solidFill>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Envisager l’avenir</a:t>
            </a:r>
          </a:p>
          <a:p>
            <a:pPr marL="0" marR="0" lvl="0" indent="0" defTabSz="914400" rtl="0" eaLnBrk="0" fontAlgn="base" latinLnBrk="0" hangingPunct="0">
              <a:spcBef>
                <a:spcPct val="0"/>
              </a:spcBef>
              <a:spcAft>
                <a:spcPts val="600"/>
              </a:spcAft>
              <a:buClrTx/>
              <a:buSzTx/>
              <a:buFontTx/>
              <a:buNone/>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Une activité en pleine croissance depuis mon élargissement</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Les bateaux de marchandises sont de plus en plus gros et ils sont de plus en plus nombreux à dépasser le dimensionnement de mes écluses et la profondeur de mon canal. Appelés « post-</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Panamax</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 ce sont des </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super-pétroliers</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des porte-conteneurs. La solution a été d’élargir mes voies d’accès, par la création de deux ensembles de nouvelles écluses, à l’est de celles de Gatún et au sud-ouest des écluses du </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Miraflores</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l’approfondissement de mon lit. Ce chantier titanesque a duré de 2007 à 2016 et a coûté plus de 5 milliards de dollars.</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Inaugurées en 2016, ces nouvelles écluses ont dopé le trafic de conteneurs. Et elles sont la preuve de l’excellence de l’ingénierie française ! </a:t>
            </a:r>
          </a:p>
        </p:txBody>
      </p:sp>
    </p:spTree>
    <p:extLst>
      <p:ext uri="{BB962C8B-B14F-4D97-AF65-F5344CB8AC3E}">
        <p14:creationId xmlns:p14="http://schemas.microsoft.com/office/powerpoint/2010/main" val="321065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Vue aérienne d’une rivière dans une forêt luxuriante">
            <a:extLst>
              <a:ext uri="{FF2B5EF4-FFF2-40B4-BE49-F238E27FC236}">
                <a16:creationId xmlns:a16="http://schemas.microsoft.com/office/drawing/2014/main" id="{EAD278E3-28DA-C3CE-63CE-6A3BA0BCE478}"/>
              </a:ext>
            </a:extLst>
          </p:cNvPr>
          <p:cNvPicPr>
            <a:picLocks noChangeAspect="1"/>
          </p:cNvPicPr>
          <p:nvPr/>
        </p:nvPicPr>
        <p:blipFill>
          <a:blip r:embed="rId2"/>
          <a:srcRect l="5884" r="-1" b="-1"/>
          <a:stretch/>
        </p:blipFill>
        <p:spPr>
          <a:xfrm>
            <a:off x="2522356" y="10"/>
            <a:ext cx="9669642" cy="6857990"/>
          </a:xfrm>
          <a:prstGeom prst="rect">
            <a:avLst/>
          </a:prstGeom>
        </p:spPr>
      </p:pic>
      <p:sp>
        <p:nvSpPr>
          <p:cNvPr id="2" name="Titre 1">
            <a:extLst>
              <a:ext uri="{FF2B5EF4-FFF2-40B4-BE49-F238E27FC236}">
                <a16:creationId xmlns:a16="http://schemas.microsoft.com/office/drawing/2014/main" id="{CF42EC33-F8D5-2EEE-21D6-9758E0432504}"/>
              </a:ext>
            </a:extLst>
          </p:cNvPr>
          <p:cNvSpPr>
            <a:spLocks noGrp="1"/>
          </p:cNvSpPr>
          <p:nvPr>
            <p:ph type="title"/>
          </p:nvPr>
        </p:nvSpPr>
        <p:spPr>
          <a:xfrm>
            <a:off x="838200" y="365125"/>
            <a:ext cx="3822189" cy="1899912"/>
          </a:xfrm>
        </p:spPr>
        <p:txBody>
          <a:bodyPr>
            <a:normAutofit/>
          </a:bodyPr>
          <a:lstStyle/>
          <a:p>
            <a:r>
              <a:rPr lang="fr-FR" sz="4000" dirty="0"/>
              <a:t>CANAL DE PANAMA</a:t>
            </a:r>
          </a:p>
        </p:txBody>
      </p:sp>
      <p:sp>
        <p:nvSpPr>
          <p:cNvPr id="29" name="Espace réservé du contenu 2">
            <a:extLst>
              <a:ext uri="{FF2B5EF4-FFF2-40B4-BE49-F238E27FC236}">
                <a16:creationId xmlns:a16="http://schemas.microsoft.com/office/drawing/2014/main" id="{BF279626-A876-CE8E-F189-13F3FBE3CAA4}"/>
              </a:ext>
            </a:extLst>
          </p:cNvPr>
          <p:cNvSpPr>
            <a:spLocks noGrp="1"/>
          </p:cNvSpPr>
          <p:nvPr>
            <p:ph idx="1"/>
          </p:nvPr>
        </p:nvSpPr>
        <p:spPr>
          <a:xfrm>
            <a:off x="1248032" y="1804086"/>
            <a:ext cx="6079525" cy="4372877"/>
          </a:xfrm>
        </p:spPr>
        <p:txBody>
          <a:bodyPr>
            <a:noAutofit/>
          </a:bodyPr>
          <a:lstStyle/>
          <a:p>
            <a:pPr fontAlgn="auto"/>
            <a:r>
              <a:rPr lang="fr-FR" sz="12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Défis environnementaux : pénurie d’eau et déforestation </a:t>
            </a:r>
          </a:p>
          <a:p>
            <a:pPr fontAlgn="auto"/>
            <a:r>
              <a:rPr lang="fr-FR" sz="12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Le nombre de navires en circulation augmente et les besoins en eau aussi. Chaque passage d’écluse nécessite 166 millions de litres d’eau, provenant essentiellement des réservoirs des lacs Gatún et Madden ! Cela pose problème car ce sont ces mêmes bassins qui alimentent aussi les besoins domestiques des populations des villes de Panamá et de Colon.</a:t>
            </a:r>
          </a:p>
          <a:p>
            <a:pPr fontAlgn="auto"/>
            <a:r>
              <a:rPr lang="fr-FR" sz="12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Les problèmes de manque d’eau dans le canal se sont déjà fait sentir, notamment  suite à la faiblesse des précipitations durant le passage d’El Nino (courant chaud venu du Pacifique), en 1983 et 1998. Et le pays doit aussi réparer les dommages causés par des années de déforestation du bassin versant, qui aggrave l’envasement du canal.</a:t>
            </a:r>
          </a:p>
          <a:p>
            <a:br>
              <a:rPr lang="fr-FR" sz="1200" dirty="0">
                <a:latin typeface="Helvetica Neue" panose="02000503000000020004" pitchFamily="2" charset="0"/>
                <a:ea typeface="Helvetica Neue" panose="02000503000000020004" pitchFamily="2" charset="0"/>
                <a:cs typeface="Helvetica Neue" panose="02000503000000020004" pitchFamily="2" charset="0"/>
              </a:rPr>
            </a:br>
            <a:endParaRPr lang="fr-FR"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7110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FBB7A-92DD-12B6-4A2A-45FC2769F4E7}"/>
              </a:ext>
            </a:extLst>
          </p:cNvPr>
          <p:cNvSpPr>
            <a:spLocks noGrp="1"/>
          </p:cNvSpPr>
          <p:nvPr>
            <p:ph type="title"/>
          </p:nvPr>
        </p:nvSpPr>
        <p:spPr>
          <a:xfrm>
            <a:off x="7320466" y="609600"/>
            <a:ext cx="4140014" cy="1330839"/>
          </a:xfrm>
        </p:spPr>
        <p:txBody>
          <a:bodyPr>
            <a:normAutofit/>
          </a:bodyPr>
          <a:lstStyle/>
          <a:p>
            <a:r>
              <a:rPr lang="fr-FR" dirty="0"/>
              <a:t>CANAL DE PANAMA</a:t>
            </a:r>
          </a:p>
        </p:txBody>
      </p:sp>
      <p:sp>
        <p:nvSpPr>
          <p:cNvPr id="3" name="Espace réservé du contenu 2">
            <a:extLst>
              <a:ext uri="{FF2B5EF4-FFF2-40B4-BE49-F238E27FC236}">
                <a16:creationId xmlns:a16="http://schemas.microsoft.com/office/drawing/2014/main" id="{2D7F3EAC-63AD-6F5C-D290-E2FF09360C46}"/>
              </a:ext>
            </a:extLst>
          </p:cNvPr>
          <p:cNvSpPr>
            <a:spLocks noGrp="1"/>
          </p:cNvSpPr>
          <p:nvPr>
            <p:ph idx="1"/>
          </p:nvPr>
        </p:nvSpPr>
        <p:spPr>
          <a:xfrm>
            <a:off x="6901731" y="2218816"/>
            <a:ext cx="4361039" cy="3908586"/>
          </a:xfrm>
        </p:spPr>
        <p:txBody>
          <a:bodyPr>
            <a:normAutofit/>
          </a:bodyPr>
          <a:lstStyle/>
          <a:p>
            <a:pPr fontAlgn="auto"/>
            <a:r>
              <a:rPr lang="fr-FR" sz="1200" b="1" i="0" u="none" strike="noStrike" dirty="0">
                <a:effectLst/>
                <a:latin typeface="inherit"/>
              </a:rPr>
              <a:t>COUTS :</a:t>
            </a:r>
            <a:endParaRPr lang="fr-FR" sz="1200" b="0" i="0" u="none" strike="noStrike" dirty="0">
              <a:effectLst/>
              <a:latin typeface="source-sans-pro"/>
            </a:endParaRPr>
          </a:p>
          <a:p>
            <a:pPr fontAlgn="auto"/>
            <a:r>
              <a:rPr lang="fr-FR" sz="1200" b="0" i="0" u="none" strike="noStrike" dirty="0">
                <a:effectLst/>
                <a:latin typeface="Helvetica Neue" panose="02000503000000020004" pitchFamily="2" charset="0"/>
              </a:rPr>
              <a:t>Le coût maximal pour le passage d'un porte-conteneurs au Canal de Panama peut atteindre plusieurs centaines de milliers de dollars. Par exemple, un grand porte-conteneurs "</a:t>
            </a:r>
            <a:r>
              <a:rPr lang="fr-FR" sz="1200" b="0" i="0" u="none" strike="noStrike" dirty="0" err="1">
                <a:effectLst/>
                <a:latin typeface="Helvetica Neue" panose="02000503000000020004" pitchFamily="2" charset="0"/>
              </a:rPr>
              <a:t>Neopanamax</a:t>
            </a:r>
            <a:r>
              <a:rPr lang="fr-FR" sz="1200" b="0" i="0" u="none" strike="noStrike" dirty="0">
                <a:effectLst/>
                <a:latin typeface="Helvetica Neue" panose="02000503000000020004" pitchFamily="2" charset="0"/>
              </a:rPr>
              <a:t>" qui transporte un grand nombre de conteneurs (EVP) peut payer jusqu'à 450 000 USD ou plus pour un seul transit, selon sa taille et le nombre de conteneurs transportés pour passer les 6 écluses.</a:t>
            </a:r>
            <a:br>
              <a:rPr lang="fr-FR" sz="1600" b="0" i="0" u="none" strike="noStrike" dirty="0">
                <a:effectLst/>
                <a:latin typeface="source-sans-pro"/>
              </a:rPr>
            </a:br>
            <a:br>
              <a:rPr lang="fr-FR" sz="1600" dirty="0"/>
            </a:br>
            <a:endParaRPr lang="fr-FR" sz="1600" dirty="0"/>
          </a:p>
        </p:txBody>
      </p:sp>
      <p:pic>
        <p:nvPicPr>
          <p:cNvPr id="6" name="Image 5" descr="Une image contenant embarcation, bateau, transport, porte-conteneurs&#10;&#10;Description générée automatiquement">
            <a:extLst>
              <a:ext uri="{FF2B5EF4-FFF2-40B4-BE49-F238E27FC236}">
                <a16:creationId xmlns:a16="http://schemas.microsoft.com/office/drawing/2014/main" id="{4D32F7A7-4FF1-CDCF-5029-69C2C5923571}"/>
              </a:ext>
            </a:extLst>
          </p:cNvPr>
          <p:cNvPicPr>
            <a:picLocks noChangeAspect="1"/>
          </p:cNvPicPr>
          <p:nvPr/>
        </p:nvPicPr>
        <p:blipFill>
          <a:blip r:embed="rId2"/>
          <a:srcRect l="43054" r="9647"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Tree>
    <p:extLst>
      <p:ext uri="{BB962C8B-B14F-4D97-AF65-F5344CB8AC3E}">
        <p14:creationId xmlns:p14="http://schemas.microsoft.com/office/powerpoint/2010/main" val="165313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B0AFE7-355D-0E33-68A0-9A80AC443677}"/>
              </a:ext>
            </a:extLst>
          </p:cNvPr>
          <p:cNvSpPr>
            <a:spLocks noGrp="1"/>
          </p:cNvSpPr>
          <p:nvPr>
            <p:ph type="title"/>
          </p:nvPr>
        </p:nvSpPr>
        <p:spPr/>
        <p:txBody>
          <a:bodyPr/>
          <a:lstStyle/>
          <a:p>
            <a:r>
              <a:rPr lang="fr-FR" dirty="0"/>
              <a:t>CANAL DE PANAMA</a:t>
            </a:r>
          </a:p>
        </p:txBody>
      </p:sp>
      <p:sp>
        <p:nvSpPr>
          <p:cNvPr id="3" name="Espace réservé du contenu 2">
            <a:extLst>
              <a:ext uri="{FF2B5EF4-FFF2-40B4-BE49-F238E27FC236}">
                <a16:creationId xmlns:a16="http://schemas.microsoft.com/office/drawing/2014/main" id="{EBC8C072-FB52-CF94-4122-F5FA487C09E7}"/>
              </a:ext>
            </a:extLst>
          </p:cNvPr>
          <p:cNvSpPr>
            <a:spLocks noGrp="1"/>
          </p:cNvSpPr>
          <p:nvPr>
            <p:ph idx="1"/>
          </p:nvPr>
        </p:nvSpPr>
        <p:spPr>
          <a:xfrm>
            <a:off x="1524000" y="2989094"/>
            <a:ext cx="8944539" cy="2192506"/>
          </a:xfrm>
        </p:spPr>
        <p:txBody>
          <a:bodyPr/>
          <a:lstStyle/>
          <a:p>
            <a:r>
              <a:rPr lang="fr-FR" dirty="0"/>
              <a:t>SOURCE : https://</a:t>
            </a:r>
            <a:r>
              <a:rPr lang="fr-FR" dirty="0" err="1"/>
              <a:t>www.initiativesfleuves.org</a:t>
            </a:r>
            <a:r>
              <a:rPr lang="fr-FR" dirty="0"/>
              <a:t>/publications/fleuves/canal-de-panama/</a:t>
            </a:r>
          </a:p>
        </p:txBody>
      </p:sp>
      <p:sp>
        <p:nvSpPr>
          <p:cNvPr id="4" name="ZoneTexte 3">
            <a:extLst>
              <a:ext uri="{FF2B5EF4-FFF2-40B4-BE49-F238E27FC236}">
                <a16:creationId xmlns:a16="http://schemas.microsoft.com/office/drawing/2014/main" id="{E82ECE03-5663-6A14-41E7-C6D0CC3F4FEB}"/>
              </a:ext>
            </a:extLst>
          </p:cNvPr>
          <p:cNvSpPr txBox="1"/>
          <p:nvPr/>
        </p:nvSpPr>
        <p:spPr>
          <a:xfrm>
            <a:off x="6899673" y="5916077"/>
            <a:ext cx="4411794" cy="369332"/>
          </a:xfrm>
          <a:prstGeom prst="rect">
            <a:avLst/>
          </a:prstGeom>
          <a:noFill/>
        </p:spPr>
        <p:txBody>
          <a:bodyPr wrap="square" rtlCol="0">
            <a:spAutoFit/>
          </a:bodyPr>
          <a:lstStyle/>
          <a:p>
            <a:r>
              <a:rPr lang="fr-FR" dirty="0">
                <a:solidFill>
                  <a:schemeClr val="tx2">
                    <a:lumMod val="25000"/>
                  </a:schemeClr>
                </a:solidFill>
                <a:hlinkClick r:id="rId2"/>
              </a:rPr>
              <a:t>SERVEUR DUKE                Eklnr</a:t>
            </a:r>
            <a:endParaRPr lang="fr-FR" dirty="0">
              <a:solidFill>
                <a:schemeClr val="tx2">
                  <a:lumMod val="25000"/>
                </a:schemeClr>
              </a:solidFill>
            </a:endParaRPr>
          </a:p>
        </p:txBody>
      </p:sp>
    </p:spTree>
    <p:extLst>
      <p:ext uri="{BB962C8B-B14F-4D97-AF65-F5344CB8AC3E}">
        <p14:creationId xmlns:p14="http://schemas.microsoft.com/office/powerpoint/2010/main" val="432585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4265</TotalTime>
  <Words>997</Words>
  <Application>Microsoft Macintosh PowerPoint</Application>
  <PresentationFormat>Grand écran</PresentationFormat>
  <Paragraphs>49</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Helvetica Neue</vt:lpstr>
      <vt:lpstr>inherit</vt:lpstr>
      <vt:lpstr>MS Shell Dlg 2</vt:lpstr>
      <vt:lpstr>source-sans-pro</vt:lpstr>
      <vt:lpstr>Wingdings</vt:lpstr>
      <vt:lpstr>Wingdings 3</vt:lpstr>
      <vt:lpstr>Madison</vt:lpstr>
      <vt:lpstr>Présentation PowerPoint</vt:lpstr>
      <vt:lpstr>CANAL DE PANAMA</vt:lpstr>
      <vt:lpstr>Canal de Panama</vt:lpstr>
      <vt:lpstr>Canal de Panama</vt:lpstr>
      <vt:lpstr>Canal de Panama</vt:lpstr>
      <vt:lpstr>CANAL DE. PANAMA</vt:lpstr>
      <vt:lpstr>CANAL DE PANAMA</vt:lpstr>
      <vt:lpstr>CANAL DE PANAMA</vt:lpstr>
      <vt:lpstr>CANAL DE PANAMA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klnr</dc:creator>
  <cp:lastModifiedBy>eric klnr</cp:lastModifiedBy>
  <cp:revision>4</cp:revision>
  <dcterms:created xsi:type="dcterms:W3CDTF">2024-09-26T17:02:38Z</dcterms:created>
  <dcterms:modified xsi:type="dcterms:W3CDTF">2024-09-29T16:07:46Z</dcterms:modified>
</cp:coreProperties>
</file>