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6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5BEC17F3-F6B5-7F43-8A24-45864484655C}">
          <p14:sldIdLst>
            <p14:sldId id="256"/>
            <p14:sldId id="258"/>
            <p14:sldId id="262"/>
            <p14:sldId id="259"/>
            <p14:sldId id="260"/>
            <p14:sldId id="261"/>
            <p14:sldId id="264"/>
            <p14:sldId id="263"/>
            <p14:sldId id="265"/>
            <p14:sldId id="267"/>
            <p14:sldId id="268"/>
            <p14:sldId id="271"/>
            <p14:sldId id="269"/>
          </p14:sldIdLst>
        </p14:section>
        <p14:section name="CREATION" id="{33F74CB2-510C-7845-BEC4-1DD9196C5B12}">
          <p14:sldIdLst>
            <p14:sldId id="270"/>
            <p14:sldId id="272"/>
            <p14:sldId id="273"/>
            <p14:sldId id="274"/>
            <p14:sldId id="276"/>
            <p14:sldId id="277"/>
            <p14:sldId id="278"/>
          </p14:sldIdLst>
        </p14:section>
        <p14:section name="FAISABILITE" id="{BB2EE86F-9804-BB46-82A1-FC760A4BFEB8}">
          <p14:sldIdLst>
            <p14:sldId id="279"/>
            <p14:sldId id="281"/>
            <p14:sldId id="280"/>
            <p14:sldId id="282"/>
            <p14:sldId id="283"/>
            <p14:sldId id="286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71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UKE\COURS\4EME\TITRE%2003-LE%20LOGEMENT%20ETUDIANT\ACT0--PRESENTATION%20DU%20PROBLEME\PRESENTATION-VIDEO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UKE\COURS\4EME\TITRE%2003-LE%20LOGEMENT%20ETUDIANT\ACT1--UNE%20SOLUTION\PRESENTATION-VIDEO%20MAISON%20JAPON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F7A5BB-5177-C444-91E7-848DA22D1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AMELIORER LE LOGEMENT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47075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219424-44A2-424E-9740-03C5138F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IDEE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4384C4C-3262-474B-B8D1-D2286FC6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2592918"/>
            <a:ext cx="11495314" cy="315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49F8979-7079-F04E-B54F-DF0BDB3DDB3C}"/>
              </a:ext>
            </a:extLst>
          </p:cNvPr>
          <p:cNvSpPr txBox="1"/>
          <p:nvPr/>
        </p:nvSpPr>
        <p:spPr>
          <a:xfrm>
            <a:off x="315686" y="5398413"/>
            <a:ext cx="11495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/>
              <a:t>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xmlns="" val="376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219424-44A2-424E-9740-03C5138F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IDEE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3F55B88-D228-0147-B80A-7802EE8F9700}"/>
              </a:ext>
            </a:extLst>
          </p:cNvPr>
          <p:cNvSpPr txBox="1"/>
          <p:nvPr/>
        </p:nvSpPr>
        <p:spPr>
          <a:xfrm>
            <a:off x="1502229" y="2667000"/>
            <a:ext cx="8055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LE CONTENEUR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733BF40-14E8-D34A-879E-DE6D2B241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850" y="4151993"/>
            <a:ext cx="3263900" cy="1689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272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219424-44A2-424E-9740-03C5138F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IDEE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BF13150-6BED-974E-8E15-73D2574C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5" y="2135521"/>
            <a:ext cx="11741120" cy="44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99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219424-44A2-424E-9740-03C5138F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IDEE !!!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95B11CA-C447-4C45-A64F-65134573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2252033"/>
            <a:ext cx="11769213" cy="29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4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50000">
              <a:schemeClr val="accent4">
                <a:lumMod val="75000"/>
              </a:schemeClr>
            </a:gs>
            <a:gs pos="99000">
              <a:schemeClr val="bg1">
                <a:lumMod val="65000"/>
                <a:lumOff val="3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219424-44A2-424E-9740-03C5138F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CONTENEUR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ECBC4B9-98B9-9F4E-8975-E5C778EB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24" y="3839401"/>
            <a:ext cx="10985500" cy="1651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593CFFD-E309-B14E-BDCB-B30923C2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16" y="128077"/>
            <a:ext cx="5216012" cy="3494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687C507-1ED8-B841-939A-CA6E3F7D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24" y="5707625"/>
            <a:ext cx="11087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9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50000">
              <a:schemeClr val="accent4">
                <a:lumMod val="75000"/>
              </a:schemeClr>
            </a:gs>
            <a:gs pos="99000">
              <a:schemeClr val="bg1">
                <a:lumMod val="65000"/>
                <a:lumOff val="3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E43A8D-65AA-964A-8723-7AEF1263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CONTENEUR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E5825B3-F407-5F4F-8C41-522D89EB6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74144" cy="3857450"/>
          </a:xfrm>
        </p:spPr>
        <p:txBody>
          <a:bodyPr>
            <a:normAutofit/>
          </a:bodyPr>
          <a:lstStyle/>
          <a:p>
            <a:r>
              <a:rPr lang="fr-FR" sz="2800" b="1" dirty="0"/>
              <a:t>AVANTAGES DU CONTENEUR ? </a:t>
            </a:r>
            <a:endParaRPr lang="fr-FR" sz="2800" dirty="0"/>
          </a:p>
          <a:p>
            <a:r>
              <a:rPr lang="fr-FR" sz="2800" dirty="0"/>
              <a:t>Importation facile en Polynésie car de nombreux conteneurs arrivent et souvent ils repartent vides, du coup on peut facilement s’en procurer un. </a:t>
            </a:r>
          </a:p>
          <a:p>
            <a:r>
              <a:rPr lang="fr-FR" sz="2800" dirty="0"/>
              <a:t>LE PRIX D’ACHAT EST FAIBLE.</a:t>
            </a:r>
          </a:p>
          <a:p>
            <a:r>
              <a:rPr lang="fr-FR" sz="2800" dirty="0"/>
              <a:t> C’EST DEPLACABLE.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6687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50000">
              <a:schemeClr val="accent4">
                <a:lumMod val="75000"/>
              </a:schemeClr>
            </a:gs>
            <a:gs pos="99000">
              <a:schemeClr val="bg1">
                <a:lumMod val="65000"/>
                <a:lumOff val="3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FAISABILITE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71F18A-F5F9-4841-8905-F534109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85802"/>
            <a:ext cx="11177382" cy="3599316"/>
          </a:xfrm>
        </p:spPr>
        <p:txBody>
          <a:bodyPr>
            <a:normAutofit/>
          </a:bodyPr>
          <a:lstStyle/>
          <a:p>
            <a:r>
              <a:rPr lang="fr-FR" sz="7200" dirty="0"/>
              <a:t>Mais est-ce assez grand ? </a:t>
            </a:r>
          </a:p>
          <a:p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xmlns="" val="7727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50000">
              <a:schemeClr val="accent4">
                <a:lumMod val="75000"/>
              </a:schemeClr>
            </a:gs>
            <a:gs pos="99000">
              <a:schemeClr val="bg1">
                <a:lumMod val="65000"/>
                <a:lumOff val="3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BESOIN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F9DF76E-6B51-6B40-9D58-75E76102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753228"/>
            <a:ext cx="9891456" cy="58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59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50000">
              <a:schemeClr val="accent4">
                <a:lumMod val="75000"/>
              </a:schemeClr>
            </a:gs>
            <a:gs pos="99000">
              <a:schemeClr val="bg1">
                <a:lumMod val="65000"/>
                <a:lumOff val="3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BESOIN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71F18A-F5F9-4841-8905-F534109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177382" cy="3599316"/>
          </a:xfrm>
        </p:spPr>
        <p:txBody>
          <a:bodyPr>
            <a:normAutofit fontScale="47500" lnSpcReduction="20000"/>
          </a:bodyPr>
          <a:lstStyle/>
          <a:p>
            <a:r>
              <a:rPr lang="fr-FR" sz="7200" dirty="0"/>
              <a:t>LE CONTENEUR DOIT PERMETTRE A UN ETUDIANT DE :</a:t>
            </a:r>
          </a:p>
          <a:p>
            <a:r>
              <a:rPr lang="fr-FR" sz="7200" dirty="0"/>
              <a:t>SE REPOSER</a:t>
            </a:r>
          </a:p>
          <a:p>
            <a:r>
              <a:rPr lang="fr-FR" sz="7200" dirty="0"/>
              <a:t>TRAVAILLER</a:t>
            </a:r>
          </a:p>
          <a:p>
            <a:r>
              <a:rPr lang="fr-FR" sz="7200" dirty="0"/>
              <a:t>CUISINER</a:t>
            </a:r>
          </a:p>
          <a:p>
            <a:r>
              <a:rPr lang="fr-FR" sz="7200" dirty="0"/>
              <a:t>SE LAVER</a:t>
            </a:r>
          </a:p>
          <a:p>
            <a:r>
              <a:rPr lang="fr-FR" sz="7200" dirty="0"/>
              <a:t>RECEVOIR DES AMIS</a:t>
            </a:r>
          </a:p>
          <a:p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xmlns="" val="41927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50000">
              <a:schemeClr val="accent4">
                <a:lumMod val="75000"/>
              </a:schemeClr>
            </a:gs>
            <a:gs pos="99000">
              <a:schemeClr val="bg1">
                <a:lumMod val="65000"/>
                <a:lumOff val="3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BESOIN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71F18A-F5F9-4841-8905-F534109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052915"/>
            <a:ext cx="11177382" cy="2942265"/>
          </a:xfrm>
        </p:spPr>
        <p:txBody>
          <a:bodyPr>
            <a:normAutofit/>
          </a:bodyPr>
          <a:lstStyle/>
          <a:p>
            <a:r>
              <a:rPr lang="fr-FR" sz="9600" dirty="0"/>
              <a:t>EST-CE POSSIBLE ? </a:t>
            </a:r>
            <a:endParaRPr lang="fr-FR" sz="59500" dirty="0"/>
          </a:p>
          <a:p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xmlns="" val="18400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048199DF-1548-E942-95A1-B4A03086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486" y="4759515"/>
            <a:ext cx="2202597" cy="18015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7BB480-BC48-AE41-976B-1735D096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SITUATION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6E40F3C-D59D-754E-BE75-6964F76C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27453"/>
            <a:ext cx="9613861" cy="3308736"/>
          </a:xfrm>
        </p:spPr>
        <p:txBody>
          <a:bodyPr/>
          <a:lstStyle/>
          <a:p>
            <a:r>
              <a:rPr lang="fr-FR" sz="2800" dirty="0"/>
              <a:t>Nous sommes une équipe d'architectes réputée. </a:t>
            </a:r>
          </a:p>
          <a:p>
            <a:r>
              <a:rPr lang="fr-FR" sz="2800" dirty="0"/>
              <a:t>Nous sommes spécialises dans la rénovation, la création de logements . </a:t>
            </a:r>
          </a:p>
          <a:p>
            <a:r>
              <a:rPr lang="fr-FR" sz="2800" dirty="0"/>
              <a:t>Nous intégrons les contraintes de développement durable dans toutes nos constructions.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128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50000">
              <a:schemeClr val="accent4">
                <a:lumMod val="75000"/>
              </a:schemeClr>
            </a:gs>
            <a:gs pos="99000">
              <a:schemeClr val="bg1">
                <a:lumMod val="65000"/>
                <a:lumOff val="3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71F18A-F5F9-4841-8905-F534109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95865"/>
            <a:ext cx="11177382" cy="3599316"/>
          </a:xfrm>
        </p:spPr>
        <p:txBody>
          <a:bodyPr>
            <a:normAutofit/>
          </a:bodyPr>
          <a:lstStyle/>
          <a:p>
            <a:r>
              <a:rPr lang="fr-FR" sz="7200" dirty="0"/>
              <a:t>NOUS ALLONS DEVOIR FAIRE DES PLANS AFIN DE VERIFIER LA FAISABILITÉ !</a:t>
            </a:r>
          </a:p>
          <a:p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xmlns="" val="195411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99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71F18A-F5F9-4841-8905-F534109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95865"/>
            <a:ext cx="11177382" cy="3599316"/>
          </a:xfrm>
        </p:spPr>
        <p:txBody>
          <a:bodyPr>
            <a:normAutofit/>
          </a:bodyPr>
          <a:lstStyle/>
          <a:p>
            <a:r>
              <a:rPr lang="fr-FR" sz="4800" dirty="0"/>
              <a:t>UNE PREMIERE RECHERCHE VA SE FAIRE SUR PAPIER, LE PLAN DEFINITIF SERA FAIT SUR ORDINATEUR EN 3D.</a:t>
            </a:r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xmlns="" val="34982892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99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71F18A-F5F9-4841-8905-F534109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04141"/>
            <a:ext cx="11177382" cy="2957800"/>
          </a:xfrm>
        </p:spPr>
        <p:txBody>
          <a:bodyPr>
            <a:normAutofit lnSpcReduction="10000"/>
          </a:bodyPr>
          <a:lstStyle/>
          <a:p>
            <a:r>
              <a:rPr lang="fr-FR" sz="2800" b="1" dirty="0"/>
              <a:t>Chaque groupe </a:t>
            </a:r>
            <a:r>
              <a:rPr lang="fr-FR" sz="2800" dirty="0"/>
              <a:t>dessine son propre plan sur une feuille A3 en tenant compte des </a:t>
            </a:r>
            <a:r>
              <a:rPr lang="fr-FR" sz="2800" b="1" dirty="0"/>
              <a:t>contraintes. </a:t>
            </a:r>
            <a:endParaRPr lang="fr-FR" sz="8000" dirty="0"/>
          </a:p>
          <a:p>
            <a:r>
              <a:rPr lang="fr-FR" sz="2800" dirty="0"/>
              <a:t>Rappel des dimensions du conteneur: </a:t>
            </a:r>
            <a:r>
              <a:rPr lang="fr-FR" sz="2800" b="1" dirty="0"/>
              <a:t>L=12m l=2,50m H=2,60m </a:t>
            </a:r>
            <a:endParaRPr lang="fr-FR" sz="8000" dirty="0"/>
          </a:p>
          <a:p>
            <a:r>
              <a:rPr lang="fr-FR" sz="2800" dirty="0"/>
              <a:t>L’échelle qui permet de réaliser les plans sur une feuille A3 est </a:t>
            </a:r>
            <a:r>
              <a:rPr lang="fr-FR" sz="2800" b="1" dirty="0"/>
              <a:t>1/24</a:t>
            </a:r>
            <a:r>
              <a:rPr lang="fr-FR" sz="2800" dirty="0"/>
              <a:t>. </a:t>
            </a:r>
            <a:r>
              <a:rPr lang="fr-FR" sz="2800" b="1" dirty="0"/>
              <a:t>C'est à dire : 1cm sur le plan représente 24cm sur l'objet réel. </a:t>
            </a:r>
            <a:endParaRPr lang="fr-FR" sz="8000" dirty="0"/>
          </a:p>
          <a:p>
            <a:r>
              <a:rPr lang="fr-FR" sz="2800" dirty="0"/>
              <a:t>Utiliser le tableau suivant pour réaliser les plans à l’</a:t>
            </a:r>
            <a:r>
              <a:rPr lang="fr-FR" sz="2800" dirty="0" err="1"/>
              <a:t>é́chelle</a:t>
            </a:r>
            <a:r>
              <a:rPr lang="fr-FR" sz="2800" dirty="0"/>
              <a:t> 1/24 : </a:t>
            </a:r>
            <a:endParaRPr lang="fr-FR" sz="8000" dirty="0"/>
          </a:p>
          <a:p>
            <a:endParaRPr lang="fr-FR" sz="80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C508BB8C-0320-1644-9FB7-A2379C912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407577"/>
              </p:ext>
            </p:extLst>
          </p:nvPr>
        </p:nvGraphicFramePr>
        <p:xfrm>
          <a:off x="2002503" y="5161941"/>
          <a:ext cx="7524955" cy="106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91">
                  <a:extLst>
                    <a:ext uri="{9D8B030D-6E8A-4147-A177-3AD203B41FA5}">
                      <a16:colId xmlns:a16="http://schemas.microsoft.com/office/drawing/2014/main" xmlns="" val="607480657"/>
                    </a:ext>
                  </a:extLst>
                </a:gridCol>
                <a:gridCol w="1504991">
                  <a:extLst>
                    <a:ext uri="{9D8B030D-6E8A-4147-A177-3AD203B41FA5}">
                      <a16:colId xmlns:a16="http://schemas.microsoft.com/office/drawing/2014/main" xmlns="" val="782959562"/>
                    </a:ext>
                  </a:extLst>
                </a:gridCol>
                <a:gridCol w="1504991">
                  <a:extLst>
                    <a:ext uri="{9D8B030D-6E8A-4147-A177-3AD203B41FA5}">
                      <a16:colId xmlns:a16="http://schemas.microsoft.com/office/drawing/2014/main" xmlns="" val="931897364"/>
                    </a:ext>
                  </a:extLst>
                </a:gridCol>
                <a:gridCol w="1504991">
                  <a:extLst>
                    <a:ext uri="{9D8B030D-6E8A-4147-A177-3AD203B41FA5}">
                      <a16:colId xmlns:a16="http://schemas.microsoft.com/office/drawing/2014/main" xmlns="" val="1565138893"/>
                    </a:ext>
                  </a:extLst>
                </a:gridCol>
                <a:gridCol w="1504991">
                  <a:extLst>
                    <a:ext uri="{9D8B030D-6E8A-4147-A177-3AD203B41FA5}">
                      <a16:colId xmlns:a16="http://schemas.microsoft.com/office/drawing/2014/main" xmlns="" val="4176068939"/>
                    </a:ext>
                  </a:extLst>
                </a:gridCol>
              </a:tblGrid>
              <a:tr h="547628">
                <a:tc>
                  <a:txBody>
                    <a:bodyPr/>
                    <a:lstStyle/>
                    <a:p>
                      <a:r>
                        <a:rPr lang="fr-FR" sz="2800" dirty="0"/>
                        <a:t>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4,1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284143"/>
                  </a:ext>
                </a:extLst>
              </a:tr>
              <a:tr h="422707">
                <a:tc>
                  <a:txBody>
                    <a:bodyPr/>
                    <a:lstStyle/>
                    <a:p>
                      <a:r>
                        <a:rPr lang="fr-FR" sz="2800" dirty="0"/>
                        <a:t>Réel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24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48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2,4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00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233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99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71F18A-F5F9-4841-8905-F534109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95865"/>
            <a:ext cx="11177382" cy="338550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j-lt"/>
              </a:rPr>
              <a:t>Pour passer de l'objet réel au plan, </a:t>
            </a:r>
          </a:p>
          <a:p>
            <a:pPr lvl="3"/>
            <a:r>
              <a:rPr lang="fr-FR" sz="3600" b="1" dirty="0">
                <a:latin typeface="+mj-lt"/>
              </a:rPr>
              <a:t>on divise les dimensions en cm par 24</a:t>
            </a:r>
            <a:endParaRPr lang="fr-FR" sz="3600" dirty="0">
              <a:latin typeface="+mj-lt"/>
            </a:endParaRPr>
          </a:p>
          <a:p>
            <a:endParaRPr lang="fr-FR" sz="3600" b="1" dirty="0">
              <a:latin typeface="+mj-lt"/>
            </a:endParaRPr>
          </a:p>
          <a:p>
            <a:r>
              <a:rPr lang="fr-FR" sz="3600" b="1" dirty="0">
                <a:latin typeface="+mj-lt"/>
              </a:rPr>
              <a:t>Pour passer du plan à l'objet réel, </a:t>
            </a:r>
          </a:p>
          <a:p>
            <a:pPr lvl="3"/>
            <a:r>
              <a:rPr lang="fr-FR" sz="3600" b="1" dirty="0">
                <a:latin typeface="+mj-lt"/>
              </a:rPr>
              <a:t>on multiplie les dimensions en cm par 24 </a:t>
            </a:r>
            <a:endParaRPr lang="fr-FR" sz="3600" dirty="0">
              <a:latin typeface="+mj-lt"/>
            </a:endParaRPr>
          </a:p>
          <a:p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xmlns="" val="415758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99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268546A2-2B05-2F43-A844-09FB162D2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54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61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99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3FE80E34-83CB-E643-8073-0CCA34A5C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5" y="2336873"/>
            <a:ext cx="7433187" cy="3599316"/>
          </a:xfrm>
        </p:spPr>
        <p:txBody>
          <a:bodyPr/>
          <a:lstStyle/>
          <a:p>
            <a:r>
              <a:rPr lang="fr-FR" b="1" dirty="0"/>
              <a:t>Murs </a:t>
            </a:r>
            <a:endParaRPr lang="fr-FR" dirty="0"/>
          </a:p>
          <a:p>
            <a:r>
              <a:rPr lang="fr-FR" dirty="0"/>
              <a:t>Un mur est représenté en plan par un double trait.</a:t>
            </a:r>
            <a:br>
              <a:rPr lang="fr-FR" dirty="0"/>
            </a:br>
            <a:r>
              <a:rPr lang="fr-FR" dirty="0"/>
              <a:t>Par convention, un mur est soit en noir soit par des hachures.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110D376-7ADD-D943-A481-A163FF1D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56" y="2336873"/>
            <a:ext cx="3204592" cy="27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79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99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0888D62-F2BA-7140-841F-E9560604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49909"/>
            <a:ext cx="4427588" cy="28830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7B1F9F-0081-D14F-B69B-EBA31300C0D5}"/>
              </a:ext>
            </a:extLst>
          </p:cNvPr>
          <p:cNvSpPr/>
          <p:nvPr/>
        </p:nvSpPr>
        <p:spPr>
          <a:xfrm>
            <a:off x="5319251" y="2349909"/>
            <a:ext cx="609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Interstate"/>
              </a:rPr>
              <a:t>PORTES :</a:t>
            </a:r>
          </a:p>
          <a:p>
            <a:r>
              <a:rPr lang="fr-FR" dirty="0">
                <a:solidFill>
                  <a:schemeClr val="bg1"/>
                </a:solidFill>
                <a:latin typeface="Interstate"/>
              </a:rPr>
              <a:t>L’arc de cercle </a:t>
            </a:r>
            <a:r>
              <a:rPr lang="fr-FR" dirty="0" err="1">
                <a:solidFill>
                  <a:schemeClr val="bg1"/>
                </a:solidFill>
                <a:latin typeface="Interstate"/>
              </a:rPr>
              <a:t>représente</a:t>
            </a:r>
            <a:r>
              <a:rPr lang="fr-FR" dirty="0">
                <a:solidFill>
                  <a:schemeClr val="bg1"/>
                </a:solidFill>
                <a:latin typeface="Interstate"/>
              </a:rPr>
              <a:t> le sens d’ouverture de la porte.</a:t>
            </a:r>
            <a:br>
              <a:rPr lang="fr-FR" dirty="0">
                <a:solidFill>
                  <a:schemeClr val="bg1"/>
                </a:solidFill>
                <a:latin typeface="Interstate"/>
              </a:rPr>
            </a:br>
            <a:r>
              <a:rPr lang="fr-FR" dirty="0">
                <a:solidFill>
                  <a:schemeClr val="bg1"/>
                </a:solidFill>
                <a:latin typeface="Interstate"/>
              </a:rPr>
              <a:t>Les dimensions d’une porte simple standard sont de 80 cm de large par 2m.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DD57EDA-09E0-2840-A0BF-988C1FBB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51" y="3786581"/>
            <a:ext cx="3213100" cy="558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FD51D7A-2040-0241-9FCF-A23BB12E7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251" y="4547190"/>
            <a:ext cx="3124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68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99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A1BB1FE-03A6-CB40-BD51-E36E89B8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872" y="2359535"/>
            <a:ext cx="3640453" cy="15681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0E9BAC6-586B-4743-BA44-CDEDA63B3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52" y="2359536"/>
            <a:ext cx="2807263" cy="15681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A6FA634-B875-6D45-A3E0-7F0108CB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" y="4183624"/>
            <a:ext cx="2829794" cy="23981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DC12D2D-4626-EC49-A81B-0AA015B16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872" y="4682550"/>
            <a:ext cx="6209890" cy="14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7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75000"/>
              </a:schemeClr>
            </a:gs>
            <a:gs pos="99000">
              <a:schemeClr val="accent3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4C64D2-77F1-8348-879D-84E62673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CONCEPTION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FF933B1-691F-F64B-802F-BAF80149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717" y="133053"/>
            <a:ext cx="6755817" cy="66069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78201E7-DB5A-8D4E-87F2-4E3D04F9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45" y="2655139"/>
            <a:ext cx="42926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73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048199DF-1548-E942-95A1-B4A03086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976" y="4833257"/>
            <a:ext cx="2202597" cy="18015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7BB480-BC48-AE41-976B-1735D096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SITUATION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6E40F3C-D59D-754E-BE75-6964F76C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396927"/>
          </a:xfrm>
        </p:spPr>
        <p:txBody>
          <a:bodyPr>
            <a:normAutofit/>
          </a:bodyPr>
          <a:lstStyle/>
          <a:p>
            <a:r>
              <a:rPr lang="fr-FR" sz="2800" b="1" dirty="0"/>
              <a:t>Nous sommes sollicités pour un problème précis !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3765950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58EEB2-EBF3-614E-8544-1D60BDD1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SITUATION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27B3C9E-2878-7747-9EF9-19DC938660CE}"/>
              </a:ext>
            </a:extLst>
          </p:cNvPr>
          <p:cNvSpPr txBox="1"/>
          <p:nvPr/>
        </p:nvSpPr>
        <p:spPr>
          <a:xfrm>
            <a:off x="5487250" y="910836"/>
            <a:ext cx="417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REGARDEZ LA VIDEO. </a:t>
            </a:r>
          </a:p>
          <a:p>
            <a:r>
              <a:rPr lang="fr-FR" sz="2000" i="1" dirty="0"/>
              <a:t>Quels</a:t>
            </a:r>
            <a:r>
              <a:rPr lang="fr-FR" i="1" dirty="0"/>
              <a:t> problèmes montre-t-elle ? </a:t>
            </a:r>
            <a:endParaRPr lang="fr-FR" dirty="0"/>
          </a:p>
          <a:p>
            <a:endParaRPr lang="fr-FR" dirty="0"/>
          </a:p>
        </p:txBody>
      </p:sp>
      <p:pic>
        <p:nvPicPr>
          <p:cNvPr id="7" name="PRESENTATION-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5555" y="1588600"/>
            <a:ext cx="6675970" cy="50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67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73D4AC-350C-8A43-B718-1B34FFB8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PROBLEME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CBEDA16-9A69-6F49-A6FF-F60FC6FE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36" y="3131530"/>
            <a:ext cx="9613861" cy="1865013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Comment améliorer le logement des étudiants ?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3325290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73D4AC-350C-8A43-B718-1B34FFB8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CBEDA16-9A69-6F49-A6FF-F60FC6FE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600" dirty="0">
                <a:latin typeface="Sylfaen" panose="020F0502020204030204" pitchFamily="34" charset="0"/>
              </a:rPr>
              <a:t>Il faut augmenter rapidement le nombre de logements pour les </a:t>
            </a:r>
            <a:r>
              <a:rPr lang="fr-FR" altLang="fr-FR" sz="3600" dirty="0" err="1">
                <a:latin typeface="Sylfaen" panose="020F0502020204030204" pitchFamily="34" charset="0"/>
              </a:rPr>
              <a:t>étudiants</a:t>
            </a:r>
            <a:r>
              <a:rPr lang="fr-FR" altLang="fr-FR" sz="3600" dirty="0">
                <a:latin typeface="Sylfaen" panose="020F0502020204030204" pitchFamily="34" charset="0"/>
              </a:rPr>
              <a:t>, </a:t>
            </a:r>
            <a:r>
              <a:rPr lang="fr-FR" altLang="fr-FR" sz="3600" dirty="0" err="1">
                <a:latin typeface="Sylfaen" panose="020F0502020204030204" pitchFamily="34" charset="0"/>
              </a:rPr>
              <a:t>particulièrement</a:t>
            </a:r>
            <a:r>
              <a:rPr lang="fr-FR" altLang="fr-FR" sz="3600" dirty="0">
                <a:latin typeface="Sylfaen" panose="020F0502020204030204" pitchFamily="34" charset="0"/>
              </a:rPr>
              <a:t> dans les grandes villes.</a:t>
            </a:r>
            <a:br>
              <a:rPr lang="fr-FR" altLang="fr-FR" sz="3600" dirty="0">
                <a:latin typeface="Sylfaen" panose="020F0502020204030204" pitchFamily="34" charset="0"/>
              </a:rPr>
            </a:br>
            <a:r>
              <a:rPr lang="fr-FR" altLang="fr-FR" sz="3600" dirty="0" err="1">
                <a:latin typeface="Sylfaen" panose="020F0502020204030204" pitchFamily="34" charset="0"/>
              </a:rPr>
              <a:t>Créer</a:t>
            </a:r>
            <a:r>
              <a:rPr lang="fr-FR" altLang="fr-FR" sz="3600" dirty="0">
                <a:latin typeface="Sylfaen" panose="020F0502020204030204" pitchFamily="34" charset="0"/>
              </a:rPr>
              <a:t> un logement individuel, de petite taille adapté à un </a:t>
            </a:r>
            <a:r>
              <a:rPr lang="fr-FR" altLang="fr-FR" sz="3600" dirty="0" err="1">
                <a:latin typeface="Sylfaen" panose="020F0502020204030204" pitchFamily="34" charset="0"/>
              </a:rPr>
              <a:t>étudiant</a:t>
            </a:r>
            <a:r>
              <a:rPr lang="fr-FR" altLang="fr-FR" sz="3600" dirty="0">
                <a:latin typeface="Sylfaen" panose="020F0502020204030204" pitchFamily="34" charset="0"/>
              </a:rPr>
              <a:t> et à un prix abordable. </a:t>
            </a:r>
            <a:endParaRPr lang="fr-FR" altLang="fr-FR" sz="3600" dirty="0">
              <a:latin typeface="Arial" panose="020B0604020202020204" pitchFamily="34" charset="0"/>
            </a:endParaRP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4110567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73D4AC-350C-8A43-B718-1B34FFB8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CBEDA16-9A69-6F49-A6FF-F60FC6FE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MAIS COMMENT FAIRE ?</a:t>
            </a:r>
            <a:endParaRPr lang="fr-FR" altLang="fr-FR" sz="1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xmlns="" val="2842456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090BC6-1615-E44A-8B4E-36E4A0DF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7EDF60-4878-3745-AEAC-A1D3C5AFFEAD}"/>
              </a:ext>
            </a:extLst>
          </p:cNvPr>
          <p:cNvSpPr/>
          <p:nvPr/>
        </p:nvSpPr>
        <p:spPr>
          <a:xfrm>
            <a:off x="5856515" y="910836"/>
            <a:ext cx="4060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Neue" panose="02000503000000020004" pitchFamily="2" charset="0"/>
              </a:rPr>
              <a:t>REGARDEZ LA VIDEO : UNE MAISON AU JAPON</a:t>
            </a:r>
            <a:br>
              <a:rPr lang="fr-FR" dirty="0">
                <a:latin typeface="HelveticaNeue" panose="02000503000000020004" pitchFamily="2" charset="0"/>
              </a:rPr>
            </a:br>
            <a:endParaRPr lang="fr-FR" dirty="0"/>
          </a:p>
        </p:txBody>
      </p:sp>
      <p:pic>
        <p:nvPicPr>
          <p:cNvPr id="7" name="PRESENTATION-VIDEO MAISON JAP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1" y="1625160"/>
            <a:ext cx="6505302" cy="48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522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219424-44A2-424E-9740-03C5138F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1EB8EB-7464-154E-BFCD-D447882C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97279" cy="3599316"/>
          </a:xfrm>
        </p:spPr>
        <p:txBody>
          <a:bodyPr>
            <a:normAutofit/>
          </a:bodyPr>
          <a:lstStyle/>
          <a:p>
            <a:r>
              <a:rPr lang="fr-FR" sz="3600" dirty="0"/>
              <a:t>A-T-ON BESOIN D’UN GRAND LOGEMENT QUAND ON EST ETUDIANT ? </a:t>
            </a:r>
          </a:p>
          <a:p>
            <a:r>
              <a:rPr lang="fr-FR" sz="3600" dirty="0"/>
              <a:t>EXISTE-T-IL QUELQUE CHOSE D’ECONOMIQUE D’ECOLOGIQUE FACILE A TROUVER ET FACILEMENT ADAPTABLE ?</a:t>
            </a:r>
          </a:p>
          <a:p>
            <a:endParaRPr lang="fr-F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2177981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1396</TotalTime>
  <Words>404</Words>
  <Application>Microsoft Macintosh PowerPoint</Application>
  <PresentationFormat>Personnalisé</PresentationFormat>
  <Paragraphs>79</Paragraphs>
  <Slides>28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Berlin</vt:lpstr>
      <vt:lpstr>AMELIORER LE LOGEMENT</vt:lpstr>
      <vt:lpstr>LA SITUATION</vt:lpstr>
      <vt:lpstr>LA SITUATION</vt:lpstr>
      <vt:lpstr>LA SITUATION</vt:lpstr>
      <vt:lpstr>LE PROBLEME</vt:lpstr>
      <vt:lpstr>LA SOLUTION</vt:lpstr>
      <vt:lpstr>LA SOLUTION</vt:lpstr>
      <vt:lpstr>LA SOLUTION</vt:lpstr>
      <vt:lpstr>QUESTIONS</vt:lpstr>
      <vt:lpstr>UNE IDEE ?</vt:lpstr>
      <vt:lpstr>UNE IDEE ?</vt:lpstr>
      <vt:lpstr>UNE IDEE ?</vt:lpstr>
      <vt:lpstr>UNE IDEE !!!</vt:lpstr>
      <vt:lpstr>LE CONTENEUR</vt:lpstr>
      <vt:lpstr>LE CONTENEUR</vt:lpstr>
      <vt:lpstr>FAISABILITE</vt:lpstr>
      <vt:lpstr>LE BESOIN</vt:lpstr>
      <vt:lpstr>LE BESOIN</vt:lpstr>
      <vt:lpstr>LE BESOIN</vt:lpstr>
      <vt:lpstr>LA CONCEPTION</vt:lpstr>
      <vt:lpstr>LA CONCEPTION</vt:lpstr>
      <vt:lpstr>LA CONCEPTION</vt:lpstr>
      <vt:lpstr>LA CONCEPTION</vt:lpstr>
      <vt:lpstr>LA CONCEPTION</vt:lpstr>
      <vt:lpstr>LA CONCEPTION</vt:lpstr>
      <vt:lpstr>LA CONCEPTION</vt:lpstr>
      <vt:lpstr>LA CONCEPTION</vt:lpstr>
      <vt:lpstr>LA CONCEPTION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AMELIORER LE LOGEMENT</dc:title>
  <dc:subject/>
  <dc:creator>eric klnr</dc:creator>
  <cp:keywords/>
  <dc:description/>
  <cp:lastModifiedBy>eklnr</cp:lastModifiedBy>
  <cp:revision>22</cp:revision>
  <dcterms:created xsi:type="dcterms:W3CDTF">2018-10-04T00:33:13Z</dcterms:created>
  <dcterms:modified xsi:type="dcterms:W3CDTF">2018-10-09T17:26:15Z</dcterms:modified>
  <cp:category/>
</cp:coreProperties>
</file>